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高原 侑耶" initials="高原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6A56"/>
    <a:srgbClr val="604C3F"/>
    <a:srgbClr val="A1968E"/>
    <a:srgbClr val="8C428B"/>
    <a:srgbClr val="D9A57D"/>
    <a:srgbClr val="E8D6BB"/>
    <a:srgbClr val="C9CACA"/>
    <a:srgbClr val="231815"/>
    <a:srgbClr val="595757"/>
    <a:srgbClr val="A48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353" autoAdjust="0"/>
  </p:normalViewPr>
  <p:slideViewPr>
    <p:cSldViewPr snapToGrid="0">
      <p:cViewPr>
        <p:scale>
          <a:sx n="100" d="100"/>
          <a:sy n="100" d="100"/>
        </p:scale>
        <p:origin x="-1452" y="183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982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318" cy="493091"/>
          </a:xfrm>
          <a:prstGeom prst="rect">
            <a:avLst/>
          </a:prstGeom>
        </p:spPr>
        <p:txBody>
          <a:bodyPr vert="horz" lIns="85416" tIns="42708" rIns="85416" bIns="4270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6" y="0"/>
            <a:ext cx="2919318" cy="493091"/>
          </a:xfrm>
          <a:prstGeom prst="rect">
            <a:avLst/>
          </a:prstGeom>
        </p:spPr>
        <p:txBody>
          <a:bodyPr vert="horz" lIns="85416" tIns="42708" rIns="85416" bIns="42708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725"/>
            <a:ext cx="2919318" cy="493090"/>
          </a:xfrm>
          <a:prstGeom prst="rect">
            <a:avLst/>
          </a:prstGeom>
        </p:spPr>
        <p:txBody>
          <a:bodyPr vert="horz" lIns="85416" tIns="42708" rIns="85416" bIns="4270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6" y="9371725"/>
            <a:ext cx="2919318" cy="493090"/>
          </a:xfrm>
          <a:prstGeom prst="rect">
            <a:avLst/>
          </a:prstGeom>
        </p:spPr>
        <p:txBody>
          <a:bodyPr vert="horz" lIns="85416" tIns="42708" rIns="85416" bIns="42708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5029"/>
          </a:xfrm>
          <a:prstGeom prst="rect">
            <a:avLst/>
          </a:prstGeom>
        </p:spPr>
        <p:txBody>
          <a:bodyPr vert="horz" lIns="90764" tIns="45383" rIns="90764" bIns="45383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0"/>
            <a:ext cx="2918830" cy="495029"/>
          </a:xfrm>
          <a:prstGeom prst="rect">
            <a:avLst/>
          </a:prstGeom>
        </p:spPr>
        <p:txBody>
          <a:bodyPr vert="horz" lIns="90764" tIns="45383" rIns="90764" bIns="45383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4" tIns="45383" rIns="90764" bIns="4538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764" tIns="45383" rIns="90764" bIns="4538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8"/>
            <a:ext cx="2918830" cy="495028"/>
          </a:xfrm>
          <a:prstGeom prst="rect">
            <a:avLst/>
          </a:prstGeom>
        </p:spPr>
        <p:txBody>
          <a:bodyPr vert="horz" lIns="90764" tIns="45383" rIns="90764" bIns="45383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8"/>
            <a:ext cx="2918830" cy="495028"/>
          </a:xfrm>
          <a:prstGeom prst="rect">
            <a:avLst/>
          </a:prstGeom>
        </p:spPr>
        <p:txBody>
          <a:bodyPr vert="horz" lIns="90764" tIns="45383" rIns="90764" bIns="45383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798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" y="-1"/>
            <a:ext cx="7772464" cy="10907713"/>
          </a:xfrm>
          <a:prstGeom prst="rect">
            <a:avLst/>
          </a:prstGeom>
        </p:spPr>
      </p:pic>
      <p:sp>
        <p:nvSpPr>
          <p:cNvPr id="29" name="正方形/長方形 28"/>
          <p:cNvSpPr/>
          <p:nvPr/>
        </p:nvSpPr>
        <p:spPr>
          <a:xfrm>
            <a:off x="1056888" y="7514550"/>
            <a:ext cx="2822400" cy="1102400"/>
          </a:xfrm>
          <a:prstGeom prst="rect">
            <a:avLst/>
          </a:prstGeom>
          <a:blipFill dpi="0" rotWithShape="1">
            <a:blip r:embed="rId4">
              <a:alphaModFix amt="80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1056888" y="3683000"/>
            <a:ext cx="5646376" cy="3035300"/>
          </a:xfrm>
          <a:prstGeom prst="rect">
            <a:avLst/>
          </a:prstGeom>
          <a:blipFill dpi="0" rotWithShape="1">
            <a:blip r:embed="rId4">
              <a:alphaModFix amt="80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11032" y="6716282"/>
            <a:ext cx="3156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600" dirty="0">
                <a:solidFill>
                  <a:srgbClr val="231815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STAY HOME</a:t>
            </a:r>
            <a:endParaRPr kumimoji="1" lang="ja-JP" altLang="en-US" sz="3600" dirty="0">
              <a:solidFill>
                <a:srgbClr val="231815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89730" y="7533843"/>
            <a:ext cx="2938007" cy="965457"/>
          </a:xfrm>
          <a:prstGeom prst="rect">
            <a:avLst/>
          </a:prstGeom>
          <a:noFill/>
          <a:ln w="539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300" dirty="0">
                <a:ln w="0">
                  <a:solidFill>
                    <a:schemeClr val="tx1">
                      <a:alpha val="80000"/>
                    </a:schemeClr>
                  </a:solidFill>
                </a:ln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■会場住所</a:t>
            </a:r>
            <a:endParaRPr lang="en-US" altLang="ja-JP" sz="1300" dirty="0">
              <a:ln w="0">
                <a:solidFill>
                  <a:schemeClr val="tx1">
                    <a:alpha val="80000"/>
                  </a:schemeClr>
                </a:solidFill>
              </a:ln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00" dirty="0">
                <a:ln w="0">
                  <a:solidFill>
                    <a:schemeClr val="tx1">
                      <a:alpha val="80000"/>
                    </a:schemeClr>
                  </a:solidFill>
                </a:ln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盛岡市清水町</a:t>
            </a:r>
            <a:r>
              <a:rPr lang="en-US" altLang="ja-JP" sz="1300" dirty="0">
                <a:ln w="0">
                  <a:solidFill>
                    <a:schemeClr val="tx1">
                      <a:alpha val="80000"/>
                    </a:schemeClr>
                  </a:solidFill>
                </a:ln>
                <a:latin typeface="游明朝 Demibold" panose="02020600000000000000" pitchFamily="18" charset="-128"/>
                <a:ea typeface="游明朝 Demibold" panose="02020600000000000000" pitchFamily="18" charset="-128"/>
              </a:rPr>
              <a:t>347</a:t>
            </a:r>
            <a:r>
              <a:rPr lang="ja-JP" altLang="en-US" sz="1300" dirty="0">
                <a:ln w="0">
                  <a:solidFill>
                    <a:schemeClr val="tx1">
                      <a:alpha val="80000"/>
                    </a:schemeClr>
                  </a:solidFill>
                </a:ln>
                <a:latin typeface="游明朝 Demibold" panose="02020600000000000000" pitchFamily="18" charset="-128"/>
                <a:ea typeface="游明朝 Demibold" panose="02020600000000000000" pitchFamily="18" charset="-128"/>
              </a:rPr>
              <a:t>番</a:t>
            </a:r>
            <a:r>
              <a:rPr lang="en-US" altLang="ja-JP" sz="1300" dirty="0">
                <a:ln w="0">
                  <a:solidFill>
                    <a:schemeClr val="tx1">
                      <a:alpha val="80000"/>
                    </a:schemeClr>
                  </a:solidFill>
                </a:ln>
                <a:latin typeface="游明朝 Demibold" panose="02020600000000000000" pitchFamily="18" charset="-128"/>
                <a:ea typeface="游明朝 Demibold" panose="02020600000000000000" pitchFamily="18" charset="-128"/>
              </a:rPr>
              <a:t>3-12</a:t>
            </a:r>
          </a:p>
          <a:p>
            <a:pPr>
              <a:lnSpc>
                <a:spcPct val="150000"/>
              </a:lnSpc>
            </a:pPr>
            <a:r>
              <a:rPr lang="ja-JP" altLang="en-US" sz="1300" dirty="0">
                <a:ln w="0">
                  <a:solidFill>
                    <a:schemeClr val="tx1">
                      <a:alpha val="80000"/>
                    </a:schemeClr>
                  </a:solidFill>
                </a:ln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東カングランドマンション</a:t>
            </a:r>
            <a:r>
              <a:rPr lang="en-US" altLang="ja-JP" sz="1300" dirty="0">
                <a:ln w="0">
                  <a:solidFill>
                    <a:schemeClr val="tx1">
                      <a:alpha val="80000"/>
                    </a:schemeClr>
                  </a:solidFill>
                </a:ln>
                <a:latin typeface="游明朝 Demibold" panose="02020600000000000000" pitchFamily="18" charset="-128"/>
                <a:ea typeface="游明朝 Demibold" panose="02020600000000000000" pitchFamily="18" charset="-128"/>
              </a:rPr>
              <a:t>310</a:t>
            </a:r>
            <a:r>
              <a:rPr lang="ja-JP" altLang="en-US" sz="1300" dirty="0">
                <a:ln w="0">
                  <a:solidFill>
                    <a:schemeClr val="tx1">
                      <a:alpha val="80000"/>
                    </a:schemeClr>
                  </a:solidFill>
                </a:ln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号室　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085266" y="9484525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>
                <a:solidFill>
                  <a:srgbClr val="604C3F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ご予約は、</a:t>
            </a:r>
            <a:endParaRPr lang="en-US" altLang="ja-JP" sz="1200" dirty="0">
              <a:solidFill>
                <a:srgbClr val="604C3F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algn="ctr"/>
            <a:r>
              <a:rPr lang="ja-JP" altLang="en-US" sz="1200" dirty="0">
                <a:solidFill>
                  <a:srgbClr val="604C3F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下記ご連絡先までお問合せ下さい。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37253" y="1071132"/>
            <a:ext cx="59041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231815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RENOVATION </a:t>
            </a:r>
            <a:r>
              <a:rPr lang="en-US" altLang="ja-JP" sz="4000" dirty="0">
                <a:solidFill>
                  <a:srgbClr val="231815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ROOM</a:t>
            </a:r>
            <a:endParaRPr kumimoji="1" lang="ja-JP" altLang="en-US" sz="4000" dirty="0">
              <a:solidFill>
                <a:srgbClr val="231815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62978" y="2876859"/>
            <a:ext cx="5389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231815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見学会開催時、お客様用手袋をご用意して、除菌用アルコールも常備しておりますが、マスクの持参・着用をお願い致します。</a:t>
            </a:r>
            <a:endParaRPr lang="en-US" altLang="ja-JP" sz="1200" dirty="0">
              <a:solidFill>
                <a:srgbClr val="231815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kumimoji="1" lang="ja-JP" altLang="en-US" sz="1200" dirty="0">
                <a:solidFill>
                  <a:srgbClr val="231815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なお、体調の悪い場合、ご来場をお控え下さいますようお願い致します。</a:t>
            </a:r>
            <a:endParaRPr kumimoji="1" lang="ja-JP" altLang="en-US" sz="6000" dirty="0">
              <a:solidFill>
                <a:srgbClr val="231815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89970" y="2256677"/>
            <a:ext cx="5998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>
                <a:solidFill>
                  <a:srgbClr val="7A6A56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2020.7.18</a:t>
            </a:r>
            <a:r>
              <a:rPr lang="en-US" altLang="ja-JP" sz="2000">
                <a:solidFill>
                  <a:srgbClr val="7A6A56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en-US" altLang="ja-JP" sz="2000">
                <a:solidFill>
                  <a:srgbClr val="00B0F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Sat</a:t>
            </a:r>
            <a:r>
              <a:rPr lang="en-US" altLang="ja-JP" sz="2000">
                <a:solidFill>
                  <a:srgbClr val="7A6A56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r>
              <a:rPr lang="en-US" altLang="ja-JP" sz="2800">
                <a:solidFill>
                  <a:srgbClr val="7A6A56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~7.19</a:t>
            </a:r>
            <a:r>
              <a:rPr lang="en-US" altLang="ja-JP" sz="2000">
                <a:solidFill>
                  <a:srgbClr val="7A6A56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en-US" altLang="ja-JP" sz="200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Sun</a:t>
            </a:r>
            <a:r>
              <a:rPr lang="en-US" altLang="ja-JP" sz="2000" dirty="0">
                <a:solidFill>
                  <a:srgbClr val="7A6A56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r>
              <a:rPr lang="ja-JP" altLang="en-US" sz="2000" dirty="0">
                <a:solidFill>
                  <a:srgbClr val="7A6A56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</a:t>
            </a:r>
            <a:r>
              <a:rPr lang="en-US" altLang="ja-JP" sz="2000" dirty="0">
                <a:solidFill>
                  <a:srgbClr val="7A6A56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AM10:00~PM5:00</a:t>
            </a:r>
            <a:endParaRPr lang="en-US" altLang="ja-JP" sz="4400" dirty="0">
              <a:solidFill>
                <a:srgbClr val="7A6A56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13992" y="7162052"/>
            <a:ext cx="4915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rgbClr val="231815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～部屋を自由に　自分だけの</a:t>
            </a:r>
            <a:r>
              <a:rPr lang="en-US" altLang="ja-JP" sz="1600" dirty="0">
                <a:solidFill>
                  <a:srgbClr val="231815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〝 </a:t>
            </a:r>
            <a:r>
              <a:rPr lang="ja-JP" altLang="en-US" sz="1600" dirty="0">
                <a:solidFill>
                  <a:srgbClr val="231815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おうち時間 </a:t>
            </a:r>
            <a:r>
              <a:rPr lang="en-US" altLang="ja-JP" sz="1600" dirty="0">
                <a:solidFill>
                  <a:srgbClr val="231815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″</a:t>
            </a:r>
            <a:r>
              <a:rPr lang="ja-JP" altLang="en-US" sz="1600" dirty="0">
                <a:solidFill>
                  <a:srgbClr val="231815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を～</a:t>
            </a:r>
            <a:endParaRPr kumimoji="1" lang="ja-JP" altLang="en-US" sz="1600" dirty="0">
              <a:solidFill>
                <a:srgbClr val="231815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873953" y="5681276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写真が入ります</a:t>
            </a:r>
            <a:endParaRPr kumimoji="1" lang="ja-JP" altLang="en-US" sz="12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xmlns="" id="{DA74A734-DDAD-4817-BC81-C61C853D48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74" y="10407773"/>
            <a:ext cx="561501" cy="390419"/>
          </a:xfrm>
          <a:prstGeom prst="rect">
            <a:avLst/>
          </a:prstGeom>
        </p:spPr>
      </p:pic>
      <p:pic>
        <p:nvPicPr>
          <p:cNvPr id="295" name="図 294" descr="挿絵 が含まれている画像&#10;&#10;自動的に生成された説明">
            <a:extLst>
              <a:ext uri="{FF2B5EF4-FFF2-40B4-BE49-F238E27FC236}">
                <a16:creationId xmlns:a16="http://schemas.microsoft.com/office/drawing/2014/main" xmlns="" id="{99EA5BEF-28A7-46F6-8F9F-C1D8A6B0094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44" y="10298520"/>
            <a:ext cx="1282482" cy="676991"/>
          </a:xfrm>
          <a:prstGeom prst="rect">
            <a:avLst/>
          </a:prstGeom>
        </p:spPr>
      </p:pic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xmlns="" id="{8DB25C86-B843-4040-B11C-FEFD680A41CF}"/>
              </a:ext>
            </a:extLst>
          </p:cNvPr>
          <p:cNvSpPr txBox="1">
            <a:spLocks/>
          </p:cNvSpPr>
          <p:nvPr/>
        </p:nvSpPr>
        <p:spPr>
          <a:xfrm>
            <a:off x="1399484" y="10338151"/>
            <a:ext cx="834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rgbClr val="7E2D8D"/>
                </a:solidFill>
              </a:rPr>
              <a:t>リノスもりおか</a:t>
            </a:r>
            <a:endParaRPr kumimoji="1" lang="en-US" altLang="ja-JP" sz="800" b="1" dirty="0">
              <a:solidFill>
                <a:srgbClr val="7E2D8D"/>
              </a:solidFill>
            </a:endParaRPr>
          </a:p>
        </p:txBody>
      </p:sp>
      <p:sp>
        <p:nvSpPr>
          <p:cNvPr id="297" name="テキスト ボックス 296">
            <a:extLst>
              <a:ext uri="{FF2B5EF4-FFF2-40B4-BE49-F238E27FC236}">
                <a16:creationId xmlns:a16="http://schemas.microsoft.com/office/drawing/2014/main" xmlns="" id="{70B96D43-3532-471A-8B5F-6DB84E745D55}"/>
              </a:ext>
            </a:extLst>
          </p:cNvPr>
          <p:cNvSpPr txBox="1"/>
          <p:nvPr/>
        </p:nvSpPr>
        <p:spPr>
          <a:xfrm>
            <a:off x="2198621" y="10383471"/>
            <a:ext cx="13147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/>
              <a:t>株式会社リノスタイル</a:t>
            </a:r>
            <a:endParaRPr kumimoji="1" lang="en-US" altLang="ja-JP" sz="700" dirty="0"/>
          </a:p>
          <a:p>
            <a:r>
              <a:rPr lang="ja-JP" altLang="en-US" sz="500" dirty="0"/>
              <a:t>建設業 岩手県知事免許</a:t>
            </a:r>
            <a:r>
              <a:rPr lang="en-US" altLang="ja-JP" sz="500" dirty="0"/>
              <a:t>(</a:t>
            </a:r>
            <a:r>
              <a:rPr lang="ja-JP" altLang="en-US" sz="500" dirty="0"/>
              <a:t>般</a:t>
            </a:r>
            <a:r>
              <a:rPr lang="en-US" altLang="ja-JP" sz="500" dirty="0"/>
              <a:t>-27)</a:t>
            </a:r>
            <a:r>
              <a:rPr lang="ja-JP" altLang="en-US" sz="500" dirty="0"/>
              <a:t>第</a:t>
            </a:r>
            <a:r>
              <a:rPr lang="en-US" altLang="ja-JP" sz="500" dirty="0"/>
              <a:t>40164</a:t>
            </a:r>
            <a:r>
              <a:rPr lang="ja-JP" altLang="en-US" sz="500" dirty="0"/>
              <a:t>号</a:t>
            </a:r>
            <a:endParaRPr lang="en-US" altLang="ja-JP" sz="500" dirty="0"/>
          </a:p>
          <a:p>
            <a:r>
              <a:rPr kumimoji="1" lang="ja-JP" altLang="en-US" sz="500" dirty="0"/>
              <a:t>宅地建物取引業 岩手県知事</a:t>
            </a:r>
            <a:r>
              <a:rPr kumimoji="1" lang="en-US" altLang="ja-JP" sz="500" dirty="0"/>
              <a:t>(3)</a:t>
            </a:r>
            <a:r>
              <a:rPr kumimoji="1" lang="ja-JP" altLang="en-US" sz="500" dirty="0"/>
              <a:t>第</a:t>
            </a:r>
            <a:r>
              <a:rPr kumimoji="1" lang="en-US" altLang="ja-JP" sz="500" dirty="0"/>
              <a:t>2346</a:t>
            </a:r>
            <a:r>
              <a:rPr kumimoji="1" lang="ja-JP" altLang="en-US" sz="500" dirty="0"/>
              <a:t>号</a:t>
            </a:r>
            <a:endParaRPr kumimoji="1" lang="en-US" altLang="ja-JP" sz="500" dirty="0"/>
          </a:p>
          <a:p>
            <a:r>
              <a:rPr lang="en-US" altLang="ja-JP" sz="500" dirty="0"/>
              <a:t>(</a:t>
            </a:r>
            <a:r>
              <a:rPr lang="ja-JP" altLang="en-US" sz="500" dirty="0"/>
              <a:t>社</a:t>
            </a:r>
            <a:r>
              <a:rPr lang="en-US" altLang="ja-JP" sz="500" dirty="0"/>
              <a:t>)</a:t>
            </a:r>
            <a:r>
              <a:rPr lang="ja-JP" altLang="en-US" sz="500" dirty="0"/>
              <a:t>岩手県宅地建物取引業協会会員</a:t>
            </a:r>
            <a:endParaRPr kumimoji="1" lang="ja-JP" altLang="en-US" sz="500" dirty="0"/>
          </a:p>
        </p:txBody>
      </p:sp>
      <p:sp>
        <p:nvSpPr>
          <p:cNvPr id="298" name="テキスト ボックス 297">
            <a:extLst>
              <a:ext uri="{FF2B5EF4-FFF2-40B4-BE49-F238E27FC236}">
                <a16:creationId xmlns:a16="http://schemas.microsoft.com/office/drawing/2014/main" xmlns="" id="{2315994F-B6E9-4C4F-9BF6-FB4B53FEF7A5}"/>
              </a:ext>
            </a:extLst>
          </p:cNvPr>
          <p:cNvSpPr txBox="1"/>
          <p:nvPr/>
        </p:nvSpPr>
        <p:spPr>
          <a:xfrm>
            <a:off x="3460866" y="10345993"/>
            <a:ext cx="197522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〒</a:t>
            </a:r>
            <a:r>
              <a:rPr kumimoji="1" lang="en-US" altLang="ja-JP" sz="600" dirty="0"/>
              <a:t>020-0816 </a:t>
            </a:r>
            <a:r>
              <a:rPr kumimoji="1" lang="ja-JP" altLang="en-US" sz="600" dirty="0"/>
              <a:t>岩手県盛岡市中野</a:t>
            </a:r>
            <a:r>
              <a:rPr kumimoji="1" lang="en-US" altLang="ja-JP" sz="600" dirty="0"/>
              <a:t>2</a:t>
            </a:r>
            <a:r>
              <a:rPr kumimoji="1" lang="ja-JP" altLang="en-US" sz="600" dirty="0"/>
              <a:t>丁目</a:t>
            </a:r>
            <a:r>
              <a:rPr kumimoji="1" lang="en-US" altLang="ja-JP" sz="600" dirty="0"/>
              <a:t>16</a:t>
            </a:r>
            <a:r>
              <a:rPr kumimoji="1" lang="ja-JP" altLang="en-US" sz="600" dirty="0"/>
              <a:t>番</a:t>
            </a:r>
            <a:r>
              <a:rPr kumimoji="1" lang="en-US" altLang="ja-JP" sz="600" dirty="0"/>
              <a:t>1</a:t>
            </a:r>
            <a:r>
              <a:rPr kumimoji="1" lang="ja-JP" altLang="en-US" sz="600" dirty="0"/>
              <a:t>号</a:t>
            </a:r>
            <a:r>
              <a:rPr kumimoji="1" lang="en-US" altLang="ja-JP" sz="600" dirty="0"/>
              <a:t>SET</a:t>
            </a:r>
            <a:r>
              <a:rPr kumimoji="1" lang="ja-JP" altLang="en-US" sz="600" dirty="0"/>
              <a:t>ビル</a:t>
            </a:r>
            <a:r>
              <a:rPr kumimoji="1" lang="en-US" altLang="ja-JP" sz="600" dirty="0"/>
              <a:t>2F</a:t>
            </a:r>
          </a:p>
        </p:txBody>
      </p:sp>
      <p:sp>
        <p:nvSpPr>
          <p:cNvPr id="299" name="テキスト ボックス 298">
            <a:extLst>
              <a:ext uri="{FF2B5EF4-FFF2-40B4-BE49-F238E27FC236}">
                <a16:creationId xmlns:a16="http://schemas.microsoft.com/office/drawing/2014/main" xmlns="" id="{F11E82E1-4F83-46EC-8381-EEB5F91142B7}"/>
              </a:ext>
            </a:extLst>
          </p:cNvPr>
          <p:cNvSpPr txBox="1"/>
          <p:nvPr/>
        </p:nvSpPr>
        <p:spPr>
          <a:xfrm>
            <a:off x="3713652" y="10392307"/>
            <a:ext cx="2061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TEL.</a:t>
            </a:r>
            <a:r>
              <a:rPr lang="en-US" altLang="ja-JP" sz="2000" dirty="0"/>
              <a:t>019-651-6077</a:t>
            </a:r>
            <a:endParaRPr lang="en-US" altLang="ja-JP" sz="600" dirty="0"/>
          </a:p>
        </p:txBody>
      </p:sp>
      <p:sp>
        <p:nvSpPr>
          <p:cNvPr id="300" name="テキスト ボックス 299">
            <a:extLst>
              <a:ext uri="{FF2B5EF4-FFF2-40B4-BE49-F238E27FC236}">
                <a16:creationId xmlns:a16="http://schemas.microsoft.com/office/drawing/2014/main" xmlns="" id="{029C5C4F-A83B-4CF2-8C89-12A93B5EC457}"/>
              </a:ext>
            </a:extLst>
          </p:cNvPr>
          <p:cNvSpPr txBox="1"/>
          <p:nvPr/>
        </p:nvSpPr>
        <p:spPr>
          <a:xfrm>
            <a:off x="3467204" y="10643194"/>
            <a:ext cx="26741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/>
              <a:t>見学会当日の連絡先　</a:t>
            </a:r>
            <a:r>
              <a:rPr lang="en-US" altLang="ja-JP" sz="900" dirty="0"/>
              <a:t>090-9747-9333</a:t>
            </a:r>
            <a:r>
              <a:rPr lang="ja-JP" altLang="en-US" sz="900" dirty="0"/>
              <a:t>（小野寺まで）</a:t>
            </a:r>
            <a:endParaRPr lang="en-US" altLang="ja-JP" sz="900" dirty="0"/>
          </a:p>
        </p:txBody>
      </p:sp>
      <p:pic>
        <p:nvPicPr>
          <p:cNvPr id="31" name="図 30" descr="白いバックグラウンドのスクリーンショット&#10;&#10;自動的に生成された説明">
            <a:extLst>
              <a:ext uri="{FF2B5EF4-FFF2-40B4-BE49-F238E27FC236}">
                <a16:creationId xmlns:a16="http://schemas.microsoft.com/office/drawing/2014/main" xmlns="" id="{B51C0ADB-F0E9-41DD-AA2D-631A60C2A4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200" y="10332230"/>
            <a:ext cx="1360914" cy="348073"/>
          </a:xfrm>
          <a:prstGeom prst="rect">
            <a:avLst/>
          </a:prstGeom>
        </p:spPr>
      </p:pic>
      <p:sp>
        <p:nvSpPr>
          <p:cNvPr id="301" name="テキスト ボックス 300">
            <a:extLst>
              <a:ext uri="{FF2B5EF4-FFF2-40B4-BE49-F238E27FC236}">
                <a16:creationId xmlns:a16="http://schemas.microsoft.com/office/drawing/2014/main" xmlns="" id="{3F91CAB2-BD47-4FD9-B577-C5EB9971B6D3}"/>
              </a:ext>
            </a:extLst>
          </p:cNvPr>
          <p:cNvSpPr txBox="1">
            <a:spLocks/>
          </p:cNvSpPr>
          <p:nvPr/>
        </p:nvSpPr>
        <p:spPr>
          <a:xfrm>
            <a:off x="6027720" y="10349067"/>
            <a:ext cx="1050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リノス盛岡</a:t>
            </a:r>
            <a:endParaRPr kumimoji="1" lang="en-US" altLang="ja-JP" sz="1400" b="1" dirty="0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xmlns="" id="{BEBCFCD1-D844-406B-AA9C-4E4DD3E72020}"/>
              </a:ext>
            </a:extLst>
          </p:cNvPr>
          <p:cNvSpPr txBox="1">
            <a:spLocks/>
          </p:cNvSpPr>
          <p:nvPr/>
        </p:nvSpPr>
        <p:spPr>
          <a:xfrm>
            <a:off x="6823362" y="10606552"/>
            <a:ext cx="787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で検索</a:t>
            </a:r>
            <a:endParaRPr kumimoji="1" lang="en-US" altLang="ja-JP" sz="1200" b="1" dirty="0"/>
          </a:p>
        </p:txBody>
      </p:sp>
      <p:sp>
        <p:nvSpPr>
          <p:cNvPr id="303" name="テキスト ボックス 302">
            <a:extLst>
              <a:ext uri="{FF2B5EF4-FFF2-40B4-BE49-F238E27FC236}">
                <a16:creationId xmlns:a16="http://schemas.microsoft.com/office/drawing/2014/main" xmlns="" id="{28E52D48-AAD4-437F-A0D0-301C69A49E78}"/>
              </a:ext>
            </a:extLst>
          </p:cNvPr>
          <p:cNvSpPr txBox="1"/>
          <p:nvPr/>
        </p:nvSpPr>
        <p:spPr>
          <a:xfrm>
            <a:off x="2514937" y="1566374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231815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完成見学会</a:t>
            </a:r>
          </a:p>
        </p:txBody>
      </p:sp>
      <p:sp>
        <p:nvSpPr>
          <p:cNvPr id="304" name="テキスト ボックス 303">
            <a:extLst>
              <a:ext uri="{FF2B5EF4-FFF2-40B4-BE49-F238E27FC236}">
                <a16:creationId xmlns:a16="http://schemas.microsoft.com/office/drawing/2014/main" xmlns="" id="{848D19BE-29EC-4784-89E0-A746B0727F43}"/>
              </a:ext>
            </a:extLst>
          </p:cNvPr>
          <p:cNvSpPr txBox="1"/>
          <p:nvPr/>
        </p:nvSpPr>
        <p:spPr>
          <a:xfrm>
            <a:off x="4229859" y="3874212"/>
            <a:ext cx="2285241" cy="2866458"/>
          </a:xfrm>
          <a:prstGeom prst="rect">
            <a:avLst/>
          </a:prstGeom>
          <a:noFill/>
          <a:ln w="53975">
            <a:noFill/>
          </a:ln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300" dirty="0">
                <a:ln w="0">
                  <a:solidFill>
                    <a:schemeClr val="tx1">
                      <a:alpha val="80000"/>
                    </a:schemeClr>
                  </a:solidFill>
                </a:ln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◆木のぬくもりある部屋から</a:t>
            </a:r>
            <a:endParaRPr lang="en-US" altLang="ja-JP" sz="1300" dirty="0">
              <a:ln w="0">
                <a:solidFill>
                  <a:schemeClr val="tx1">
                    <a:alpha val="80000"/>
                  </a:schemeClr>
                </a:solidFill>
              </a:ln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00" dirty="0">
                <a:ln w="0">
                  <a:solidFill>
                    <a:schemeClr val="tx1">
                      <a:alpha val="80000"/>
                    </a:schemeClr>
                  </a:solidFill>
                </a:ln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バルコニーをのぞくと</a:t>
            </a:r>
            <a:r>
              <a:rPr lang="en-US" altLang="ja-JP" sz="1300" dirty="0">
                <a:ln w="0">
                  <a:solidFill>
                    <a:schemeClr val="tx1">
                      <a:alpha val="80000"/>
                    </a:schemeClr>
                  </a:solidFill>
                </a:ln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ja-JP" altLang="en-US" sz="1300" dirty="0">
                <a:ln w="0">
                  <a:solidFill>
                    <a:schemeClr val="tx1">
                      <a:alpha val="80000"/>
                    </a:schemeClr>
                  </a:solidFill>
                </a:ln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</a:t>
            </a:r>
          </a:p>
        </p:txBody>
      </p:sp>
      <p:sp>
        <p:nvSpPr>
          <p:cNvPr id="305" name="テキスト ボックス 304">
            <a:extLst>
              <a:ext uri="{FF2B5EF4-FFF2-40B4-BE49-F238E27FC236}">
                <a16:creationId xmlns:a16="http://schemas.microsoft.com/office/drawing/2014/main" xmlns="" id="{478BEC92-8767-41D9-A10A-CCF0037BF382}"/>
              </a:ext>
            </a:extLst>
          </p:cNvPr>
          <p:cNvSpPr txBox="1"/>
          <p:nvPr/>
        </p:nvSpPr>
        <p:spPr>
          <a:xfrm>
            <a:off x="1618182" y="3874211"/>
            <a:ext cx="2285241" cy="2682261"/>
          </a:xfrm>
          <a:prstGeom prst="rect">
            <a:avLst/>
          </a:prstGeom>
          <a:noFill/>
          <a:ln w="53975">
            <a:noFill/>
          </a:ln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300" dirty="0">
                <a:ln w="0">
                  <a:solidFill>
                    <a:schemeClr val="tx1">
                      <a:alpha val="80000"/>
                    </a:schemeClr>
                  </a:solidFill>
                </a:ln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◆落ち着きのあるリビングで</a:t>
            </a:r>
            <a:endParaRPr lang="en-US" altLang="ja-JP" sz="1300" dirty="0">
              <a:ln w="0">
                <a:solidFill>
                  <a:schemeClr val="tx1">
                    <a:alpha val="80000"/>
                  </a:schemeClr>
                </a:solidFill>
              </a:ln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00" dirty="0">
                <a:ln w="0">
                  <a:solidFill>
                    <a:schemeClr val="tx1">
                      <a:alpha val="80000"/>
                    </a:schemeClr>
                  </a:solidFill>
                </a:ln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ゆったりと自分時間を</a:t>
            </a:r>
            <a:r>
              <a:rPr lang="en-US" altLang="ja-JP" sz="1300" dirty="0">
                <a:ln w="0">
                  <a:solidFill>
                    <a:schemeClr val="tx1">
                      <a:alpha val="80000"/>
                    </a:schemeClr>
                  </a:solidFill>
                </a:ln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ja-JP" altLang="en-US" sz="1300" dirty="0">
                <a:ln w="0">
                  <a:solidFill>
                    <a:schemeClr val="tx1">
                      <a:alpha val="80000"/>
                    </a:schemeClr>
                  </a:solidFill>
                </a:ln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</a:t>
            </a:r>
          </a:p>
        </p:txBody>
      </p:sp>
      <p:sp>
        <p:nvSpPr>
          <p:cNvPr id="307" name="正方形/長方形 306">
            <a:extLst>
              <a:ext uri="{FF2B5EF4-FFF2-40B4-BE49-F238E27FC236}">
                <a16:creationId xmlns:a16="http://schemas.microsoft.com/office/drawing/2014/main" xmlns="" id="{032706D7-27FC-406A-8A3B-16D73C66967B}"/>
              </a:ext>
            </a:extLst>
          </p:cNvPr>
          <p:cNvSpPr/>
          <p:nvPr/>
        </p:nvSpPr>
        <p:spPr>
          <a:xfrm>
            <a:off x="856666" y="8810632"/>
            <a:ext cx="3108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solidFill>
                  <a:schemeClr val="accent2">
                    <a:lumMod val="7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使い勝手を重視しつつ、</a:t>
            </a:r>
            <a:endParaRPr lang="en-US" altLang="ja-JP" sz="1200" dirty="0">
              <a:solidFill>
                <a:schemeClr val="accent2">
                  <a:lumMod val="7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algn="ctr"/>
            <a:r>
              <a:rPr lang="ja-JP" altLang="en-US" sz="1200" dirty="0">
                <a:solidFill>
                  <a:schemeClr val="accent2">
                    <a:lumMod val="7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スタイリッシュな間取りが完成しました。</a:t>
            </a:r>
            <a:endParaRPr lang="en-US" altLang="ja-JP" sz="1200" dirty="0">
              <a:solidFill>
                <a:schemeClr val="accent2">
                  <a:lumMod val="7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algn="ctr"/>
            <a:r>
              <a:rPr lang="ja-JP" altLang="en-US" sz="1200" dirty="0">
                <a:solidFill>
                  <a:schemeClr val="accent2">
                    <a:lumMod val="7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お気軽にご覧にいらして下さい。</a:t>
            </a:r>
          </a:p>
        </p:txBody>
      </p:sp>
      <p:grpSp>
        <p:nvGrpSpPr>
          <p:cNvPr id="464" name="グループ化 463">
            <a:extLst>
              <a:ext uri="{FF2B5EF4-FFF2-40B4-BE49-F238E27FC236}">
                <a16:creationId xmlns:a16="http://schemas.microsoft.com/office/drawing/2014/main" xmlns="" id="{317202C0-8487-4212-8452-054EB3C437FE}"/>
              </a:ext>
            </a:extLst>
          </p:cNvPr>
          <p:cNvGrpSpPr/>
          <p:nvPr/>
        </p:nvGrpSpPr>
        <p:grpSpPr>
          <a:xfrm>
            <a:off x="3877457" y="7514550"/>
            <a:ext cx="2895847" cy="2358360"/>
            <a:chOff x="934035" y="3470194"/>
            <a:chExt cx="2895847" cy="2533230"/>
          </a:xfrm>
        </p:grpSpPr>
        <p:sp>
          <p:nvSpPr>
            <p:cNvPr id="465" name="正方形/長方形 464">
              <a:extLst>
                <a:ext uri="{FF2B5EF4-FFF2-40B4-BE49-F238E27FC236}">
                  <a16:creationId xmlns:a16="http://schemas.microsoft.com/office/drawing/2014/main" xmlns="" id="{574B46B8-2EA4-44F4-AF4F-31409303A1DC}"/>
                </a:ext>
              </a:extLst>
            </p:cNvPr>
            <p:cNvSpPr/>
            <p:nvPr/>
          </p:nvSpPr>
          <p:spPr>
            <a:xfrm>
              <a:off x="934035" y="3470194"/>
              <a:ext cx="2798921" cy="2533230"/>
            </a:xfrm>
            <a:prstGeom prst="rect">
              <a:avLst/>
            </a:prstGeom>
            <a:blipFill dpi="0" rotWithShape="1">
              <a:blip r:embed="rId8">
                <a:alphaModFix amt="40000"/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66" name="直線コネクタ 465">
              <a:extLst>
                <a:ext uri="{FF2B5EF4-FFF2-40B4-BE49-F238E27FC236}">
                  <a16:creationId xmlns:a16="http://schemas.microsoft.com/office/drawing/2014/main" xmlns="" id="{66479B6F-0A5C-4341-8E8C-C0B4D0424C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35705" y="5127975"/>
              <a:ext cx="50800" cy="262653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直線コネクタ 466">
              <a:extLst>
                <a:ext uri="{FF2B5EF4-FFF2-40B4-BE49-F238E27FC236}">
                  <a16:creationId xmlns:a16="http://schemas.microsoft.com/office/drawing/2014/main" xmlns="" id="{24BA1320-5FA8-4C83-88F6-BA53994E38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74204" y="4634367"/>
              <a:ext cx="624171" cy="507632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直線コネクタ 467">
              <a:extLst>
                <a:ext uri="{FF2B5EF4-FFF2-40B4-BE49-F238E27FC236}">
                  <a16:creationId xmlns:a16="http://schemas.microsoft.com/office/drawing/2014/main" xmlns="" id="{768C2E39-5C53-4759-9559-44BD00154FB2}"/>
                </a:ext>
              </a:extLst>
            </p:cNvPr>
            <p:cNvCxnSpPr>
              <a:cxnSpLocks/>
            </p:cNvCxnSpPr>
            <p:nvPr/>
          </p:nvCxnSpPr>
          <p:spPr>
            <a:xfrm>
              <a:off x="2533331" y="4885442"/>
              <a:ext cx="145897" cy="252276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直線コネクタ 468">
              <a:extLst>
                <a:ext uri="{FF2B5EF4-FFF2-40B4-BE49-F238E27FC236}">
                  <a16:creationId xmlns:a16="http://schemas.microsoft.com/office/drawing/2014/main" xmlns="" id="{F00BDECF-9849-4AD3-B3C0-95EF6117788F}"/>
                </a:ext>
              </a:extLst>
            </p:cNvPr>
            <p:cNvCxnSpPr>
              <a:cxnSpLocks/>
            </p:cNvCxnSpPr>
            <p:nvPr/>
          </p:nvCxnSpPr>
          <p:spPr>
            <a:xfrm>
              <a:off x="2078112" y="4028020"/>
              <a:ext cx="465188" cy="87219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直線コネクタ 469">
              <a:extLst>
                <a:ext uri="{FF2B5EF4-FFF2-40B4-BE49-F238E27FC236}">
                  <a16:creationId xmlns:a16="http://schemas.microsoft.com/office/drawing/2014/main" xmlns="" id="{70BBC615-1B87-4739-8C36-E8A2691969D9}"/>
                </a:ext>
              </a:extLst>
            </p:cNvPr>
            <p:cNvCxnSpPr>
              <a:cxnSpLocks/>
            </p:cNvCxnSpPr>
            <p:nvPr/>
          </p:nvCxnSpPr>
          <p:spPr>
            <a:xfrm>
              <a:off x="1874610" y="3558955"/>
              <a:ext cx="202354" cy="472313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直線コネクタ 470">
              <a:extLst>
                <a:ext uri="{FF2B5EF4-FFF2-40B4-BE49-F238E27FC236}">
                  <a16:creationId xmlns:a16="http://schemas.microsoft.com/office/drawing/2014/main" xmlns="" id="{41259831-106D-421D-9D2E-353AB6842C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99002" y="4214749"/>
              <a:ext cx="582851" cy="42818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直線コネクタ 471">
              <a:extLst>
                <a:ext uri="{FF2B5EF4-FFF2-40B4-BE49-F238E27FC236}">
                  <a16:creationId xmlns:a16="http://schemas.microsoft.com/office/drawing/2014/main" xmlns="" id="{DE36B97F-D22C-496A-BCE1-D2B00D16FA78}"/>
                </a:ext>
              </a:extLst>
            </p:cNvPr>
            <p:cNvCxnSpPr>
              <a:cxnSpLocks/>
              <a:endCxn id="496" idx="16"/>
            </p:cNvCxnSpPr>
            <p:nvPr/>
          </p:nvCxnSpPr>
          <p:spPr>
            <a:xfrm flipH="1">
              <a:off x="1520477" y="3805394"/>
              <a:ext cx="1227870" cy="91932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直線コネクタ 472">
              <a:extLst>
                <a:ext uri="{FF2B5EF4-FFF2-40B4-BE49-F238E27FC236}">
                  <a16:creationId xmlns:a16="http://schemas.microsoft.com/office/drawing/2014/main" xmlns="" id="{9E9FEDF1-30F0-4EF6-903F-42EC391882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39652" y="4556580"/>
              <a:ext cx="464561" cy="33244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直線コネクタ 473">
              <a:extLst>
                <a:ext uri="{FF2B5EF4-FFF2-40B4-BE49-F238E27FC236}">
                  <a16:creationId xmlns:a16="http://schemas.microsoft.com/office/drawing/2014/main" xmlns="" id="{2A12E90C-D704-45E7-89AD-E2671347C1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81636" y="4912517"/>
              <a:ext cx="67193" cy="477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直線コネクタ 474">
              <a:extLst>
                <a:ext uri="{FF2B5EF4-FFF2-40B4-BE49-F238E27FC236}">
                  <a16:creationId xmlns:a16="http://schemas.microsoft.com/office/drawing/2014/main" xmlns="" id="{F1790A48-5639-4DAC-B325-63406A3E2D04}"/>
                </a:ext>
              </a:extLst>
            </p:cNvPr>
            <p:cNvCxnSpPr>
              <a:cxnSpLocks/>
            </p:cNvCxnSpPr>
            <p:nvPr/>
          </p:nvCxnSpPr>
          <p:spPr>
            <a:xfrm>
              <a:off x="1703555" y="4811194"/>
              <a:ext cx="936838" cy="591249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直線コネクタ 475">
              <a:extLst>
                <a:ext uri="{FF2B5EF4-FFF2-40B4-BE49-F238E27FC236}">
                  <a16:creationId xmlns:a16="http://schemas.microsoft.com/office/drawing/2014/main" xmlns="" id="{27DDC6A5-102F-4A9F-826B-97275D57DF42}"/>
                </a:ext>
              </a:extLst>
            </p:cNvPr>
            <p:cNvCxnSpPr>
              <a:cxnSpLocks/>
            </p:cNvCxnSpPr>
            <p:nvPr/>
          </p:nvCxnSpPr>
          <p:spPr>
            <a:xfrm>
              <a:off x="982835" y="3943918"/>
              <a:ext cx="243814" cy="281243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直線コネクタ 476">
              <a:extLst>
                <a:ext uri="{FF2B5EF4-FFF2-40B4-BE49-F238E27FC236}">
                  <a16:creationId xmlns:a16="http://schemas.microsoft.com/office/drawing/2014/main" xmlns="" id="{F369DCAC-EE1E-4D6B-8E16-8E4A74A6F7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91133" y="4006761"/>
              <a:ext cx="1086476" cy="81082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直線コネクタ 477">
              <a:extLst>
                <a:ext uri="{FF2B5EF4-FFF2-40B4-BE49-F238E27FC236}">
                  <a16:creationId xmlns:a16="http://schemas.microsoft.com/office/drawing/2014/main" xmlns="" id="{A9E57EA6-BC9A-48DD-BF09-544814F151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85758" y="4646449"/>
              <a:ext cx="119764" cy="9068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直線コネクタ 478">
              <a:extLst>
                <a:ext uri="{FF2B5EF4-FFF2-40B4-BE49-F238E27FC236}">
                  <a16:creationId xmlns:a16="http://schemas.microsoft.com/office/drawing/2014/main" xmlns="" id="{5F23026E-3D31-495B-AD52-675B7B60BB27}"/>
                </a:ext>
              </a:extLst>
            </p:cNvPr>
            <p:cNvCxnSpPr>
              <a:cxnSpLocks/>
            </p:cNvCxnSpPr>
            <p:nvPr/>
          </p:nvCxnSpPr>
          <p:spPr>
            <a:xfrm>
              <a:off x="1021357" y="4621926"/>
              <a:ext cx="857429" cy="630393"/>
            </a:xfrm>
            <a:prstGeom prst="line">
              <a:avLst/>
            </a:prstGeom>
            <a:ln w="161925" cmpd="tri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直線コネクタ 479">
              <a:extLst>
                <a:ext uri="{FF2B5EF4-FFF2-40B4-BE49-F238E27FC236}">
                  <a16:creationId xmlns:a16="http://schemas.microsoft.com/office/drawing/2014/main" xmlns="" id="{778406FF-02B7-444B-9ABE-3180D7C486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33480" y="5393661"/>
              <a:ext cx="297463" cy="525579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1" name="円弧 480">
              <a:extLst>
                <a:ext uri="{FF2B5EF4-FFF2-40B4-BE49-F238E27FC236}">
                  <a16:creationId xmlns:a16="http://schemas.microsoft.com/office/drawing/2014/main" xmlns="" id="{8401C1FE-C373-4D57-8A5D-DA9434BC414C}"/>
                </a:ext>
              </a:extLst>
            </p:cNvPr>
            <p:cNvSpPr/>
            <p:nvPr/>
          </p:nvSpPr>
          <p:spPr>
            <a:xfrm rot="12684892" flipV="1">
              <a:off x="991918" y="3953903"/>
              <a:ext cx="1431523" cy="911111"/>
            </a:xfrm>
            <a:custGeom>
              <a:avLst/>
              <a:gdLst>
                <a:gd name="connsiteX0" fmla="*/ 715761 w 1431523"/>
                <a:gd name="connsiteY0" fmla="*/ 0 h 911111"/>
                <a:gd name="connsiteX1" fmla="*/ 1253712 w 1431523"/>
                <a:gd name="connsiteY1" fmla="*/ 155051 h 911111"/>
                <a:gd name="connsiteX2" fmla="*/ 1230174 w 1431523"/>
                <a:gd name="connsiteY2" fmla="*/ 772317 h 911111"/>
                <a:gd name="connsiteX3" fmla="*/ 715762 w 1431523"/>
                <a:gd name="connsiteY3" fmla="*/ 455556 h 911111"/>
                <a:gd name="connsiteX4" fmla="*/ 715761 w 1431523"/>
                <a:gd name="connsiteY4" fmla="*/ 0 h 911111"/>
                <a:gd name="connsiteX0" fmla="*/ 715761 w 1431523"/>
                <a:gd name="connsiteY0" fmla="*/ 0 h 911111"/>
                <a:gd name="connsiteX1" fmla="*/ 1253712 w 1431523"/>
                <a:gd name="connsiteY1" fmla="*/ 155051 h 911111"/>
                <a:gd name="connsiteX2" fmla="*/ 1230174 w 1431523"/>
                <a:gd name="connsiteY2" fmla="*/ 772317 h 911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1523" h="911111" stroke="0" extrusionOk="0">
                  <a:moveTo>
                    <a:pt x="715761" y="0"/>
                  </a:moveTo>
                  <a:cubicBezTo>
                    <a:pt x="911033" y="-6630"/>
                    <a:pt x="1112328" y="58559"/>
                    <a:pt x="1253712" y="155051"/>
                  </a:cubicBezTo>
                  <a:cubicBezTo>
                    <a:pt x="1554939" y="344988"/>
                    <a:pt x="1430849" y="603700"/>
                    <a:pt x="1230174" y="772317"/>
                  </a:cubicBezTo>
                  <a:cubicBezTo>
                    <a:pt x="963364" y="638045"/>
                    <a:pt x="913137" y="542593"/>
                    <a:pt x="715762" y="455556"/>
                  </a:cubicBezTo>
                  <a:cubicBezTo>
                    <a:pt x="715994" y="321835"/>
                    <a:pt x="707953" y="126703"/>
                    <a:pt x="715761" y="0"/>
                  </a:cubicBezTo>
                  <a:close/>
                </a:path>
                <a:path w="1431523" h="911111" fill="none" extrusionOk="0">
                  <a:moveTo>
                    <a:pt x="715761" y="0"/>
                  </a:moveTo>
                  <a:cubicBezTo>
                    <a:pt x="928382" y="1177"/>
                    <a:pt x="1102804" y="81327"/>
                    <a:pt x="1253712" y="155051"/>
                  </a:cubicBezTo>
                  <a:cubicBezTo>
                    <a:pt x="1472120" y="301507"/>
                    <a:pt x="1497655" y="659545"/>
                    <a:pt x="1230174" y="772317"/>
                  </a:cubicBezTo>
                </a:path>
                <a:path w="1431523" h="911111" fill="none" stroke="0" extrusionOk="0">
                  <a:moveTo>
                    <a:pt x="715761" y="0"/>
                  </a:moveTo>
                  <a:cubicBezTo>
                    <a:pt x="926987" y="-19264"/>
                    <a:pt x="1088916" y="37555"/>
                    <a:pt x="1253712" y="155051"/>
                  </a:cubicBezTo>
                  <a:cubicBezTo>
                    <a:pt x="1531274" y="281709"/>
                    <a:pt x="1450181" y="636232"/>
                    <a:pt x="1230174" y="772317"/>
                  </a:cubicBezTo>
                </a:path>
              </a:pathLst>
            </a:custGeom>
            <a:ln w="50800" cmpd="tri">
              <a:solidFill>
                <a:schemeClr val="accent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xmlns="" sd="1219033472">
                    <a:prstGeom prst="arc">
                      <a:avLst>
                        <a:gd name="adj1" fmla="val 16200000"/>
                        <a:gd name="adj2" fmla="val 1897415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82" name="直線コネクタ 481">
              <a:extLst>
                <a:ext uri="{FF2B5EF4-FFF2-40B4-BE49-F238E27FC236}">
                  <a16:creationId xmlns:a16="http://schemas.microsoft.com/office/drawing/2014/main" xmlns="" id="{EC6911BB-8966-4B41-B04D-093FFAC486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2164" y="3539265"/>
              <a:ext cx="422622" cy="275796"/>
            </a:xfrm>
            <a:prstGeom prst="line">
              <a:avLst/>
            </a:prstGeom>
            <a:ln w="50800" cmpd="tri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直線コネクタ 482">
              <a:extLst>
                <a:ext uri="{FF2B5EF4-FFF2-40B4-BE49-F238E27FC236}">
                  <a16:creationId xmlns:a16="http://schemas.microsoft.com/office/drawing/2014/main" xmlns="" id="{7BC21A2E-188C-450A-A205-2CB0A372CB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25311" y="3944250"/>
              <a:ext cx="255434" cy="10181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直線コネクタ 483">
              <a:extLst>
                <a:ext uri="{FF2B5EF4-FFF2-40B4-BE49-F238E27FC236}">
                  <a16:creationId xmlns:a16="http://schemas.microsoft.com/office/drawing/2014/main" xmlns="" id="{77267209-090A-479A-80ED-808EDBDA6CA9}"/>
                </a:ext>
              </a:extLst>
            </p:cNvPr>
            <p:cNvCxnSpPr>
              <a:cxnSpLocks/>
            </p:cNvCxnSpPr>
            <p:nvPr/>
          </p:nvCxnSpPr>
          <p:spPr>
            <a:xfrm>
              <a:off x="2625744" y="5390323"/>
              <a:ext cx="252766" cy="323394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5" name="フリーフォーム: 図形 484">
              <a:extLst>
                <a:ext uri="{FF2B5EF4-FFF2-40B4-BE49-F238E27FC236}">
                  <a16:creationId xmlns:a16="http://schemas.microsoft.com/office/drawing/2014/main" xmlns="" id="{D0348B10-67CB-4EDB-8676-A9DD92D7357B}"/>
                </a:ext>
              </a:extLst>
            </p:cNvPr>
            <p:cNvSpPr/>
            <p:nvPr/>
          </p:nvSpPr>
          <p:spPr>
            <a:xfrm rot="6343819">
              <a:off x="2678258" y="5431310"/>
              <a:ext cx="210860" cy="275789"/>
            </a:xfrm>
            <a:custGeom>
              <a:avLst/>
              <a:gdLst>
                <a:gd name="connsiteX0" fmla="*/ 0 w 488156"/>
                <a:gd name="connsiteY0" fmla="*/ 0 h 488156"/>
                <a:gd name="connsiteX1" fmla="*/ 73819 w 488156"/>
                <a:gd name="connsiteY1" fmla="*/ 283369 h 488156"/>
                <a:gd name="connsiteX2" fmla="*/ 402431 w 488156"/>
                <a:gd name="connsiteY2" fmla="*/ 221456 h 488156"/>
                <a:gd name="connsiteX3" fmla="*/ 488156 w 488156"/>
                <a:gd name="connsiteY3" fmla="*/ 488156 h 488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156" h="488156">
                  <a:moveTo>
                    <a:pt x="0" y="0"/>
                  </a:moveTo>
                  <a:cubicBezTo>
                    <a:pt x="3373" y="123230"/>
                    <a:pt x="6747" y="246460"/>
                    <a:pt x="73819" y="283369"/>
                  </a:cubicBezTo>
                  <a:cubicBezTo>
                    <a:pt x="140891" y="320278"/>
                    <a:pt x="333375" y="187325"/>
                    <a:pt x="402431" y="221456"/>
                  </a:cubicBezTo>
                  <a:cubicBezTo>
                    <a:pt x="471487" y="255587"/>
                    <a:pt x="479425" y="447278"/>
                    <a:pt x="488156" y="488156"/>
                  </a:cubicBezTo>
                </a:path>
              </a:pathLst>
            </a:custGeom>
            <a:ln w="38100" cmpd="sng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6" name="フリーフォーム: 図形 485">
              <a:extLst>
                <a:ext uri="{FF2B5EF4-FFF2-40B4-BE49-F238E27FC236}">
                  <a16:creationId xmlns:a16="http://schemas.microsoft.com/office/drawing/2014/main" xmlns="" id="{0B0D4F66-2AB8-49A5-A5EF-FCC5F95430D1}"/>
                </a:ext>
              </a:extLst>
            </p:cNvPr>
            <p:cNvSpPr/>
            <p:nvPr/>
          </p:nvSpPr>
          <p:spPr>
            <a:xfrm rot="6377048">
              <a:off x="2678720" y="5444061"/>
              <a:ext cx="203375" cy="247051"/>
            </a:xfrm>
            <a:custGeom>
              <a:avLst/>
              <a:gdLst>
                <a:gd name="connsiteX0" fmla="*/ 0 w 488156"/>
                <a:gd name="connsiteY0" fmla="*/ 0 h 488156"/>
                <a:gd name="connsiteX1" fmla="*/ 73819 w 488156"/>
                <a:gd name="connsiteY1" fmla="*/ 283369 h 488156"/>
                <a:gd name="connsiteX2" fmla="*/ 402431 w 488156"/>
                <a:gd name="connsiteY2" fmla="*/ 221456 h 488156"/>
                <a:gd name="connsiteX3" fmla="*/ 488156 w 488156"/>
                <a:gd name="connsiteY3" fmla="*/ 488156 h 488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156" h="488156">
                  <a:moveTo>
                    <a:pt x="0" y="0"/>
                  </a:moveTo>
                  <a:cubicBezTo>
                    <a:pt x="3373" y="123230"/>
                    <a:pt x="6747" y="246460"/>
                    <a:pt x="73819" y="283369"/>
                  </a:cubicBezTo>
                  <a:cubicBezTo>
                    <a:pt x="140891" y="320278"/>
                    <a:pt x="333375" y="187325"/>
                    <a:pt x="402431" y="221456"/>
                  </a:cubicBezTo>
                  <a:cubicBezTo>
                    <a:pt x="471487" y="255587"/>
                    <a:pt x="479425" y="447278"/>
                    <a:pt x="488156" y="488156"/>
                  </a:cubicBezTo>
                </a:path>
              </a:pathLst>
            </a:custGeom>
            <a:ln w="38100" cmpd="dbl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7" name="平行四辺形 486">
              <a:extLst>
                <a:ext uri="{FF2B5EF4-FFF2-40B4-BE49-F238E27FC236}">
                  <a16:creationId xmlns:a16="http://schemas.microsoft.com/office/drawing/2014/main" xmlns="" id="{DEA5EBEA-1CB2-42C7-A9E6-56C67C793C8E}"/>
                </a:ext>
              </a:extLst>
            </p:cNvPr>
            <p:cNvSpPr/>
            <p:nvPr/>
          </p:nvSpPr>
          <p:spPr>
            <a:xfrm rot="19339560">
              <a:off x="2190195" y="4461957"/>
              <a:ext cx="97715" cy="64839"/>
            </a:xfrm>
            <a:prstGeom prst="parallelogram">
              <a:avLst>
                <a:gd name="adj" fmla="val 3811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604C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88" name="Group 82">
              <a:extLst>
                <a:ext uri="{FF2B5EF4-FFF2-40B4-BE49-F238E27FC236}">
                  <a16:creationId xmlns:a16="http://schemas.microsoft.com/office/drawing/2014/main" xmlns="" id="{E78260CC-8E02-4625-A5B7-67648DFE297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4433333">
              <a:off x="2097405" y="4073961"/>
              <a:ext cx="145583" cy="45719"/>
              <a:chOff x="0" y="0"/>
              <a:chExt cx="42" cy="16"/>
            </a:xfrm>
          </p:grpSpPr>
          <p:sp>
            <p:nvSpPr>
              <p:cNvPr id="542" name="AutoShape 83">
                <a:extLst>
                  <a:ext uri="{FF2B5EF4-FFF2-40B4-BE49-F238E27FC236}">
                    <a16:creationId xmlns:a16="http://schemas.microsoft.com/office/drawing/2014/main" xmlns="" id="{6162558F-9340-4ED8-8B02-60B30A9811C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42" cy="16"/>
              </a:xfrm>
              <a:prstGeom prst="roundRect">
                <a:avLst>
                  <a:gd name="adj" fmla="val 16667"/>
                </a:avLst>
              </a:prstGeom>
              <a:solidFill>
                <a:srgbClr xmlns:mc="http://schemas.openxmlformats.org/markup-compatibility/2006" xmlns:a14="http://schemas.microsoft.com/office/drawing/2010/main" val="0000FF" mc:Ignorable="a14" a14:legacySpreadsheetColorIndex="1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a14" a14:legacySpreadsheetColorIndex="6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3" name="AutoShape 84">
                <a:extLst>
                  <a:ext uri="{FF2B5EF4-FFF2-40B4-BE49-F238E27FC236}">
                    <a16:creationId xmlns:a16="http://schemas.microsoft.com/office/drawing/2014/main" xmlns="" id="{E4B2C22D-32BF-479E-8108-E20014B1FBB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" y="2"/>
                <a:ext cx="32" cy="12"/>
              </a:xfrm>
              <a:prstGeom prst="rightArrow">
                <a:avLst>
                  <a:gd name="adj1" fmla="val 35898"/>
                  <a:gd name="adj2" fmla="val 70753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a14" a14:legacySpreadsheetColorIndex="64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cxnSp>
          <p:nvCxnSpPr>
            <p:cNvPr id="489" name="直線コネクタ 488">
              <a:extLst>
                <a:ext uri="{FF2B5EF4-FFF2-40B4-BE49-F238E27FC236}">
                  <a16:creationId xmlns:a16="http://schemas.microsoft.com/office/drawing/2014/main" xmlns="" id="{8AD68FAE-45B2-4700-8B4E-B9D146B5CA9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72472" y="3857144"/>
              <a:ext cx="212989" cy="9615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直線コネクタ 489">
              <a:extLst>
                <a:ext uri="{FF2B5EF4-FFF2-40B4-BE49-F238E27FC236}">
                  <a16:creationId xmlns:a16="http://schemas.microsoft.com/office/drawing/2014/main" xmlns="" id="{5EF3B1CC-77C5-4A2D-9180-EE13D495B7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57281" y="4046061"/>
              <a:ext cx="674155" cy="4933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直線コネクタ 490">
              <a:extLst>
                <a:ext uri="{FF2B5EF4-FFF2-40B4-BE49-F238E27FC236}">
                  <a16:creationId xmlns:a16="http://schemas.microsoft.com/office/drawing/2014/main" xmlns="" id="{66245AB6-5383-4750-88B2-F39B972E71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22388" y="3811961"/>
              <a:ext cx="496765" cy="215540"/>
            </a:xfrm>
            <a:prstGeom prst="line">
              <a:avLst/>
            </a:prstGeom>
            <a:ln w="50800" cmpd="tri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直線コネクタ 491">
              <a:extLst>
                <a:ext uri="{FF2B5EF4-FFF2-40B4-BE49-F238E27FC236}">
                  <a16:creationId xmlns:a16="http://schemas.microsoft.com/office/drawing/2014/main" xmlns="" id="{7A402E29-DF87-4212-A668-7048A9A19969}"/>
                </a:ext>
              </a:extLst>
            </p:cNvPr>
            <p:cNvCxnSpPr>
              <a:cxnSpLocks/>
            </p:cNvCxnSpPr>
            <p:nvPr/>
          </p:nvCxnSpPr>
          <p:spPr>
            <a:xfrm>
              <a:off x="1120029" y="4407836"/>
              <a:ext cx="146446" cy="324306"/>
            </a:xfrm>
            <a:prstGeom prst="line">
              <a:avLst/>
            </a:prstGeom>
            <a:ln w="50800" cmpd="tri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93" name="Group 82">
              <a:extLst>
                <a:ext uri="{FF2B5EF4-FFF2-40B4-BE49-F238E27FC236}">
                  <a16:creationId xmlns:a16="http://schemas.microsoft.com/office/drawing/2014/main" xmlns="" id="{838041C9-E139-41FE-A4A5-CC3A5B5D290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4492438">
              <a:off x="2433955" y="4708961"/>
              <a:ext cx="145583" cy="45719"/>
              <a:chOff x="0" y="0"/>
              <a:chExt cx="42" cy="16"/>
            </a:xfrm>
          </p:grpSpPr>
          <p:sp>
            <p:nvSpPr>
              <p:cNvPr id="540" name="AutoShape 83">
                <a:extLst>
                  <a:ext uri="{FF2B5EF4-FFF2-40B4-BE49-F238E27FC236}">
                    <a16:creationId xmlns:a16="http://schemas.microsoft.com/office/drawing/2014/main" xmlns="" id="{E68D1589-EB9D-4530-BA2F-5F79F728230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42" cy="16"/>
              </a:xfrm>
              <a:prstGeom prst="roundRect">
                <a:avLst>
                  <a:gd name="adj" fmla="val 16667"/>
                </a:avLst>
              </a:prstGeom>
              <a:solidFill>
                <a:srgbClr xmlns:mc="http://schemas.openxmlformats.org/markup-compatibility/2006" xmlns:a14="http://schemas.microsoft.com/office/drawing/2010/main" val="0000FF" mc:Ignorable="a14" a14:legacySpreadsheetColorIndex="1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a14" a14:legacySpreadsheetColorIndex="6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1" name="AutoShape 84">
                <a:extLst>
                  <a:ext uri="{FF2B5EF4-FFF2-40B4-BE49-F238E27FC236}">
                    <a16:creationId xmlns:a16="http://schemas.microsoft.com/office/drawing/2014/main" xmlns="" id="{5DC59B8B-183F-4FE5-B958-A72BED276EC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" y="2"/>
                <a:ext cx="32" cy="12"/>
              </a:xfrm>
              <a:prstGeom prst="rightArrow">
                <a:avLst>
                  <a:gd name="adj1" fmla="val 35898"/>
                  <a:gd name="adj2" fmla="val 70753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a14" a14:legacySpreadsheetColorIndex="64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cxnSp>
          <p:nvCxnSpPr>
            <p:cNvPr id="494" name="直線コネクタ 493">
              <a:extLst>
                <a:ext uri="{FF2B5EF4-FFF2-40B4-BE49-F238E27FC236}">
                  <a16:creationId xmlns:a16="http://schemas.microsoft.com/office/drawing/2014/main" xmlns="" id="{5DFEA165-DF6A-4B99-986D-67E03690A3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01107" y="4732142"/>
              <a:ext cx="84400" cy="13583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直線コネクタ 494">
              <a:extLst>
                <a:ext uri="{FF2B5EF4-FFF2-40B4-BE49-F238E27FC236}">
                  <a16:creationId xmlns:a16="http://schemas.microsoft.com/office/drawing/2014/main" xmlns="" id="{88502DFF-0CE2-4F63-9DD4-1E976AA5F49C}"/>
                </a:ext>
              </a:extLst>
            </p:cNvPr>
            <p:cNvCxnSpPr>
              <a:cxnSpLocks/>
            </p:cNvCxnSpPr>
            <p:nvPr/>
          </p:nvCxnSpPr>
          <p:spPr>
            <a:xfrm>
              <a:off x="2870282" y="5705293"/>
              <a:ext cx="257788" cy="211865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6" name="フリーフォーム: 図形 495">
              <a:extLst>
                <a:ext uri="{FF2B5EF4-FFF2-40B4-BE49-F238E27FC236}">
                  <a16:creationId xmlns:a16="http://schemas.microsoft.com/office/drawing/2014/main" xmlns="" id="{DA130EFA-7A9D-48BA-AD8E-5DA38C980CE1}"/>
                </a:ext>
              </a:extLst>
            </p:cNvPr>
            <p:cNvSpPr/>
            <p:nvPr/>
          </p:nvSpPr>
          <p:spPr>
            <a:xfrm>
              <a:off x="1213296" y="4205605"/>
              <a:ext cx="473869" cy="600075"/>
            </a:xfrm>
            <a:custGeom>
              <a:avLst/>
              <a:gdLst>
                <a:gd name="connsiteX0" fmla="*/ 473869 w 473869"/>
                <a:gd name="connsiteY0" fmla="*/ 600075 h 600075"/>
                <a:gd name="connsiteX1" fmla="*/ 473869 w 473869"/>
                <a:gd name="connsiteY1" fmla="*/ 600075 h 600075"/>
                <a:gd name="connsiteX2" fmla="*/ 452438 w 473869"/>
                <a:gd name="connsiteY2" fmla="*/ 595312 h 600075"/>
                <a:gd name="connsiteX3" fmla="*/ 445294 w 473869"/>
                <a:gd name="connsiteY3" fmla="*/ 592931 h 600075"/>
                <a:gd name="connsiteX4" fmla="*/ 433388 w 473869"/>
                <a:gd name="connsiteY4" fmla="*/ 590550 h 600075"/>
                <a:gd name="connsiteX5" fmla="*/ 419100 w 473869"/>
                <a:gd name="connsiteY5" fmla="*/ 585787 h 600075"/>
                <a:gd name="connsiteX6" fmla="*/ 407194 w 473869"/>
                <a:gd name="connsiteY6" fmla="*/ 583406 h 600075"/>
                <a:gd name="connsiteX7" fmla="*/ 390525 w 473869"/>
                <a:gd name="connsiteY7" fmla="*/ 576262 h 600075"/>
                <a:gd name="connsiteX8" fmla="*/ 369094 w 473869"/>
                <a:gd name="connsiteY8" fmla="*/ 561975 h 600075"/>
                <a:gd name="connsiteX9" fmla="*/ 361950 w 473869"/>
                <a:gd name="connsiteY9" fmla="*/ 557212 h 600075"/>
                <a:gd name="connsiteX10" fmla="*/ 354806 w 473869"/>
                <a:gd name="connsiteY10" fmla="*/ 552450 h 600075"/>
                <a:gd name="connsiteX11" fmla="*/ 350044 w 473869"/>
                <a:gd name="connsiteY11" fmla="*/ 545306 h 600075"/>
                <a:gd name="connsiteX12" fmla="*/ 335756 w 473869"/>
                <a:gd name="connsiteY12" fmla="*/ 540544 h 600075"/>
                <a:gd name="connsiteX13" fmla="*/ 328613 w 473869"/>
                <a:gd name="connsiteY13" fmla="*/ 533400 h 600075"/>
                <a:gd name="connsiteX14" fmla="*/ 321469 w 473869"/>
                <a:gd name="connsiteY14" fmla="*/ 531019 h 600075"/>
                <a:gd name="connsiteX15" fmla="*/ 311944 w 473869"/>
                <a:gd name="connsiteY15" fmla="*/ 526256 h 600075"/>
                <a:gd name="connsiteX16" fmla="*/ 307181 w 473869"/>
                <a:gd name="connsiteY16" fmla="*/ 519112 h 600075"/>
                <a:gd name="connsiteX17" fmla="*/ 300038 w 473869"/>
                <a:gd name="connsiteY17" fmla="*/ 516731 h 600075"/>
                <a:gd name="connsiteX18" fmla="*/ 280988 w 473869"/>
                <a:gd name="connsiteY18" fmla="*/ 507206 h 600075"/>
                <a:gd name="connsiteX19" fmla="*/ 266700 w 473869"/>
                <a:gd name="connsiteY19" fmla="*/ 500062 h 600075"/>
                <a:gd name="connsiteX20" fmla="*/ 254794 w 473869"/>
                <a:gd name="connsiteY20" fmla="*/ 490537 h 600075"/>
                <a:gd name="connsiteX21" fmla="*/ 240506 w 473869"/>
                <a:gd name="connsiteY21" fmla="*/ 481012 h 600075"/>
                <a:gd name="connsiteX22" fmla="*/ 230981 w 473869"/>
                <a:gd name="connsiteY22" fmla="*/ 476250 h 600075"/>
                <a:gd name="connsiteX23" fmla="*/ 214313 w 473869"/>
                <a:gd name="connsiteY23" fmla="*/ 459581 h 600075"/>
                <a:gd name="connsiteX24" fmla="*/ 192881 w 473869"/>
                <a:gd name="connsiteY24" fmla="*/ 435769 h 600075"/>
                <a:gd name="connsiteX25" fmla="*/ 185738 w 473869"/>
                <a:gd name="connsiteY25" fmla="*/ 428625 h 600075"/>
                <a:gd name="connsiteX26" fmla="*/ 180975 w 473869"/>
                <a:gd name="connsiteY26" fmla="*/ 421481 h 600075"/>
                <a:gd name="connsiteX27" fmla="*/ 173831 w 473869"/>
                <a:gd name="connsiteY27" fmla="*/ 411956 h 600075"/>
                <a:gd name="connsiteX28" fmla="*/ 164306 w 473869"/>
                <a:gd name="connsiteY28" fmla="*/ 400050 h 600075"/>
                <a:gd name="connsiteX29" fmla="*/ 161925 w 473869"/>
                <a:gd name="connsiteY29" fmla="*/ 390525 h 600075"/>
                <a:gd name="connsiteX30" fmla="*/ 157163 w 473869"/>
                <a:gd name="connsiteY30" fmla="*/ 383381 h 600075"/>
                <a:gd name="connsiteX31" fmla="*/ 142875 w 473869"/>
                <a:gd name="connsiteY31" fmla="*/ 366712 h 600075"/>
                <a:gd name="connsiteX32" fmla="*/ 138113 w 473869"/>
                <a:gd name="connsiteY32" fmla="*/ 359569 h 600075"/>
                <a:gd name="connsiteX33" fmla="*/ 130969 w 473869"/>
                <a:gd name="connsiteY33" fmla="*/ 342900 h 600075"/>
                <a:gd name="connsiteX34" fmla="*/ 128588 w 473869"/>
                <a:gd name="connsiteY34" fmla="*/ 335756 h 600075"/>
                <a:gd name="connsiteX35" fmla="*/ 119063 w 473869"/>
                <a:gd name="connsiteY35" fmla="*/ 321469 h 600075"/>
                <a:gd name="connsiteX36" fmla="*/ 111919 w 473869"/>
                <a:gd name="connsiteY36" fmla="*/ 307181 h 600075"/>
                <a:gd name="connsiteX37" fmla="*/ 104775 w 473869"/>
                <a:gd name="connsiteY37" fmla="*/ 290512 h 600075"/>
                <a:gd name="connsiteX38" fmla="*/ 97631 w 473869"/>
                <a:gd name="connsiteY38" fmla="*/ 276225 h 600075"/>
                <a:gd name="connsiteX39" fmla="*/ 95250 w 473869"/>
                <a:gd name="connsiteY39" fmla="*/ 269081 h 600075"/>
                <a:gd name="connsiteX40" fmla="*/ 90488 w 473869"/>
                <a:gd name="connsiteY40" fmla="*/ 257175 h 600075"/>
                <a:gd name="connsiteX41" fmla="*/ 85725 w 473869"/>
                <a:gd name="connsiteY41" fmla="*/ 238125 h 600075"/>
                <a:gd name="connsiteX42" fmla="*/ 80963 w 473869"/>
                <a:gd name="connsiteY42" fmla="*/ 223837 h 600075"/>
                <a:gd name="connsiteX43" fmla="*/ 78581 w 473869"/>
                <a:gd name="connsiteY43" fmla="*/ 216694 h 600075"/>
                <a:gd name="connsiteX44" fmla="*/ 69056 w 473869"/>
                <a:gd name="connsiteY44" fmla="*/ 202406 h 600075"/>
                <a:gd name="connsiteX45" fmla="*/ 59531 w 473869"/>
                <a:gd name="connsiteY45" fmla="*/ 173831 h 600075"/>
                <a:gd name="connsiteX46" fmla="*/ 57150 w 473869"/>
                <a:gd name="connsiteY46" fmla="*/ 166687 h 600075"/>
                <a:gd name="connsiteX47" fmla="*/ 52388 w 473869"/>
                <a:gd name="connsiteY47" fmla="*/ 159544 h 600075"/>
                <a:gd name="connsiteX48" fmla="*/ 47625 w 473869"/>
                <a:gd name="connsiteY48" fmla="*/ 142875 h 600075"/>
                <a:gd name="connsiteX49" fmla="*/ 45244 w 473869"/>
                <a:gd name="connsiteY49" fmla="*/ 135731 h 600075"/>
                <a:gd name="connsiteX50" fmla="*/ 40481 w 473869"/>
                <a:gd name="connsiteY50" fmla="*/ 107156 h 600075"/>
                <a:gd name="connsiteX51" fmla="*/ 38100 w 473869"/>
                <a:gd name="connsiteY51" fmla="*/ 100012 h 600075"/>
                <a:gd name="connsiteX52" fmla="*/ 30956 w 473869"/>
                <a:gd name="connsiteY52" fmla="*/ 76200 h 600075"/>
                <a:gd name="connsiteX53" fmla="*/ 26194 w 473869"/>
                <a:gd name="connsiteY53" fmla="*/ 69056 h 600075"/>
                <a:gd name="connsiteX54" fmla="*/ 19050 w 473869"/>
                <a:gd name="connsiteY54" fmla="*/ 40481 h 600075"/>
                <a:gd name="connsiteX55" fmla="*/ 16669 w 473869"/>
                <a:gd name="connsiteY55" fmla="*/ 33337 h 600075"/>
                <a:gd name="connsiteX56" fmla="*/ 11906 w 473869"/>
                <a:gd name="connsiteY56" fmla="*/ 9525 h 600075"/>
                <a:gd name="connsiteX57" fmla="*/ 4763 w 473869"/>
                <a:gd name="connsiteY57" fmla="*/ 2381 h 600075"/>
                <a:gd name="connsiteX58" fmla="*/ 0 w 473869"/>
                <a:gd name="connsiteY58" fmla="*/ 0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473869" h="600075">
                  <a:moveTo>
                    <a:pt x="473869" y="600075"/>
                  </a:moveTo>
                  <a:lnTo>
                    <a:pt x="473869" y="600075"/>
                  </a:lnTo>
                  <a:cubicBezTo>
                    <a:pt x="466725" y="598487"/>
                    <a:pt x="459537" y="597087"/>
                    <a:pt x="452438" y="595312"/>
                  </a:cubicBezTo>
                  <a:cubicBezTo>
                    <a:pt x="450003" y="594703"/>
                    <a:pt x="447729" y="593540"/>
                    <a:pt x="445294" y="592931"/>
                  </a:cubicBezTo>
                  <a:cubicBezTo>
                    <a:pt x="441368" y="591949"/>
                    <a:pt x="437293" y="591615"/>
                    <a:pt x="433388" y="590550"/>
                  </a:cubicBezTo>
                  <a:cubicBezTo>
                    <a:pt x="428545" y="589229"/>
                    <a:pt x="424023" y="586771"/>
                    <a:pt x="419100" y="585787"/>
                  </a:cubicBezTo>
                  <a:cubicBezTo>
                    <a:pt x="415131" y="584993"/>
                    <a:pt x="411120" y="584388"/>
                    <a:pt x="407194" y="583406"/>
                  </a:cubicBezTo>
                  <a:cubicBezTo>
                    <a:pt x="401561" y="581998"/>
                    <a:pt x="395395" y="579184"/>
                    <a:pt x="390525" y="576262"/>
                  </a:cubicBezTo>
                  <a:cubicBezTo>
                    <a:pt x="383163" y="571845"/>
                    <a:pt x="376238" y="566737"/>
                    <a:pt x="369094" y="561975"/>
                  </a:cubicBezTo>
                  <a:lnTo>
                    <a:pt x="361950" y="557212"/>
                  </a:lnTo>
                  <a:lnTo>
                    <a:pt x="354806" y="552450"/>
                  </a:lnTo>
                  <a:cubicBezTo>
                    <a:pt x="353219" y="550069"/>
                    <a:pt x="352471" y="546823"/>
                    <a:pt x="350044" y="545306"/>
                  </a:cubicBezTo>
                  <a:cubicBezTo>
                    <a:pt x="345787" y="542645"/>
                    <a:pt x="335756" y="540544"/>
                    <a:pt x="335756" y="540544"/>
                  </a:cubicBezTo>
                  <a:cubicBezTo>
                    <a:pt x="333375" y="538163"/>
                    <a:pt x="331415" y="535268"/>
                    <a:pt x="328613" y="533400"/>
                  </a:cubicBezTo>
                  <a:cubicBezTo>
                    <a:pt x="326524" y="532008"/>
                    <a:pt x="323776" y="532008"/>
                    <a:pt x="321469" y="531019"/>
                  </a:cubicBezTo>
                  <a:cubicBezTo>
                    <a:pt x="318206" y="529621"/>
                    <a:pt x="315119" y="527844"/>
                    <a:pt x="311944" y="526256"/>
                  </a:cubicBezTo>
                  <a:cubicBezTo>
                    <a:pt x="310356" y="523875"/>
                    <a:pt x="309416" y="520900"/>
                    <a:pt x="307181" y="519112"/>
                  </a:cubicBezTo>
                  <a:cubicBezTo>
                    <a:pt x="305221" y="517544"/>
                    <a:pt x="302323" y="517770"/>
                    <a:pt x="300038" y="516731"/>
                  </a:cubicBezTo>
                  <a:cubicBezTo>
                    <a:pt x="293575" y="513793"/>
                    <a:pt x="286895" y="511144"/>
                    <a:pt x="280988" y="507206"/>
                  </a:cubicBezTo>
                  <a:cubicBezTo>
                    <a:pt x="271755" y="501052"/>
                    <a:pt x="276559" y="503349"/>
                    <a:pt x="266700" y="500062"/>
                  </a:cubicBezTo>
                  <a:cubicBezTo>
                    <a:pt x="257902" y="486865"/>
                    <a:pt x="266972" y="497303"/>
                    <a:pt x="254794" y="490537"/>
                  </a:cubicBezTo>
                  <a:cubicBezTo>
                    <a:pt x="249790" y="487757"/>
                    <a:pt x="245626" y="483572"/>
                    <a:pt x="240506" y="481012"/>
                  </a:cubicBezTo>
                  <a:lnTo>
                    <a:pt x="230981" y="476250"/>
                  </a:lnTo>
                  <a:cubicBezTo>
                    <a:pt x="225594" y="460087"/>
                    <a:pt x="233416" y="478683"/>
                    <a:pt x="214313" y="459581"/>
                  </a:cubicBezTo>
                  <a:cubicBezTo>
                    <a:pt x="178263" y="423534"/>
                    <a:pt x="215236" y="461851"/>
                    <a:pt x="192881" y="435769"/>
                  </a:cubicBezTo>
                  <a:cubicBezTo>
                    <a:pt x="190690" y="433212"/>
                    <a:pt x="187894" y="431212"/>
                    <a:pt x="185738" y="428625"/>
                  </a:cubicBezTo>
                  <a:cubicBezTo>
                    <a:pt x="183906" y="426426"/>
                    <a:pt x="182639" y="423810"/>
                    <a:pt x="180975" y="421481"/>
                  </a:cubicBezTo>
                  <a:cubicBezTo>
                    <a:pt x="178668" y="418252"/>
                    <a:pt x="176212" y="415131"/>
                    <a:pt x="173831" y="411956"/>
                  </a:cubicBezTo>
                  <a:cubicBezTo>
                    <a:pt x="166048" y="388602"/>
                    <a:pt x="178667" y="421590"/>
                    <a:pt x="164306" y="400050"/>
                  </a:cubicBezTo>
                  <a:cubicBezTo>
                    <a:pt x="162491" y="397327"/>
                    <a:pt x="163214" y="393533"/>
                    <a:pt x="161925" y="390525"/>
                  </a:cubicBezTo>
                  <a:cubicBezTo>
                    <a:pt x="160798" y="387894"/>
                    <a:pt x="158826" y="385710"/>
                    <a:pt x="157163" y="383381"/>
                  </a:cubicBezTo>
                  <a:cubicBezTo>
                    <a:pt x="139335" y="358421"/>
                    <a:pt x="160176" y="387473"/>
                    <a:pt x="142875" y="366712"/>
                  </a:cubicBezTo>
                  <a:cubicBezTo>
                    <a:pt x="141043" y="364514"/>
                    <a:pt x="139700" y="361950"/>
                    <a:pt x="138113" y="359569"/>
                  </a:cubicBezTo>
                  <a:cubicBezTo>
                    <a:pt x="133155" y="339742"/>
                    <a:pt x="139192" y="359348"/>
                    <a:pt x="130969" y="342900"/>
                  </a:cubicBezTo>
                  <a:cubicBezTo>
                    <a:pt x="129847" y="340655"/>
                    <a:pt x="129807" y="337950"/>
                    <a:pt x="128588" y="335756"/>
                  </a:cubicBezTo>
                  <a:cubicBezTo>
                    <a:pt x="125808" y="330753"/>
                    <a:pt x="120873" y="326899"/>
                    <a:pt x="119063" y="321469"/>
                  </a:cubicBezTo>
                  <a:cubicBezTo>
                    <a:pt x="115776" y="311610"/>
                    <a:pt x="118073" y="316414"/>
                    <a:pt x="111919" y="307181"/>
                  </a:cubicBezTo>
                  <a:cubicBezTo>
                    <a:pt x="106964" y="287359"/>
                    <a:pt x="112997" y="306956"/>
                    <a:pt x="104775" y="290512"/>
                  </a:cubicBezTo>
                  <a:cubicBezTo>
                    <a:pt x="94915" y="270794"/>
                    <a:pt x="111282" y="296701"/>
                    <a:pt x="97631" y="276225"/>
                  </a:cubicBezTo>
                  <a:cubicBezTo>
                    <a:pt x="96837" y="273844"/>
                    <a:pt x="96131" y="271431"/>
                    <a:pt x="95250" y="269081"/>
                  </a:cubicBezTo>
                  <a:cubicBezTo>
                    <a:pt x="93749" y="265079"/>
                    <a:pt x="91745" y="261260"/>
                    <a:pt x="90488" y="257175"/>
                  </a:cubicBezTo>
                  <a:cubicBezTo>
                    <a:pt x="88563" y="250919"/>
                    <a:pt x="87795" y="244335"/>
                    <a:pt x="85725" y="238125"/>
                  </a:cubicBezTo>
                  <a:lnTo>
                    <a:pt x="80963" y="223837"/>
                  </a:lnTo>
                  <a:cubicBezTo>
                    <a:pt x="80169" y="221456"/>
                    <a:pt x="79973" y="218782"/>
                    <a:pt x="78581" y="216694"/>
                  </a:cubicBezTo>
                  <a:lnTo>
                    <a:pt x="69056" y="202406"/>
                  </a:lnTo>
                  <a:lnTo>
                    <a:pt x="59531" y="173831"/>
                  </a:lnTo>
                  <a:cubicBezTo>
                    <a:pt x="58737" y="171450"/>
                    <a:pt x="58542" y="168776"/>
                    <a:pt x="57150" y="166687"/>
                  </a:cubicBezTo>
                  <a:cubicBezTo>
                    <a:pt x="55563" y="164306"/>
                    <a:pt x="53668" y="162103"/>
                    <a:pt x="52388" y="159544"/>
                  </a:cubicBezTo>
                  <a:cubicBezTo>
                    <a:pt x="50482" y="155733"/>
                    <a:pt x="48644" y="146442"/>
                    <a:pt x="47625" y="142875"/>
                  </a:cubicBezTo>
                  <a:cubicBezTo>
                    <a:pt x="46935" y="140461"/>
                    <a:pt x="45934" y="138145"/>
                    <a:pt x="45244" y="135731"/>
                  </a:cubicBezTo>
                  <a:cubicBezTo>
                    <a:pt x="40513" y="119171"/>
                    <a:pt x="44829" y="131070"/>
                    <a:pt x="40481" y="107156"/>
                  </a:cubicBezTo>
                  <a:cubicBezTo>
                    <a:pt x="40032" y="104686"/>
                    <a:pt x="38790" y="102426"/>
                    <a:pt x="38100" y="100012"/>
                  </a:cubicBezTo>
                  <a:cubicBezTo>
                    <a:pt x="36436" y="94186"/>
                    <a:pt x="33788" y="80448"/>
                    <a:pt x="30956" y="76200"/>
                  </a:cubicBezTo>
                  <a:lnTo>
                    <a:pt x="26194" y="69056"/>
                  </a:lnTo>
                  <a:cubicBezTo>
                    <a:pt x="22987" y="49814"/>
                    <a:pt x="25340" y="59352"/>
                    <a:pt x="19050" y="40481"/>
                  </a:cubicBezTo>
                  <a:lnTo>
                    <a:pt x="16669" y="33337"/>
                  </a:lnTo>
                  <a:cubicBezTo>
                    <a:pt x="16466" y="31918"/>
                    <a:pt x="14930" y="14061"/>
                    <a:pt x="11906" y="9525"/>
                  </a:cubicBezTo>
                  <a:cubicBezTo>
                    <a:pt x="10038" y="6723"/>
                    <a:pt x="7393" y="4485"/>
                    <a:pt x="4763" y="2381"/>
                  </a:cubicBezTo>
                  <a:cubicBezTo>
                    <a:pt x="3377" y="1272"/>
                    <a:pt x="1588" y="794"/>
                    <a:pt x="0" y="0"/>
                  </a:cubicBezTo>
                </a:path>
              </a:pathLst>
            </a:custGeom>
            <a:noFill/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97" name="直線コネクタ 496">
              <a:extLst>
                <a:ext uri="{FF2B5EF4-FFF2-40B4-BE49-F238E27FC236}">
                  <a16:creationId xmlns:a16="http://schemas.microsoft.com/office/drawing/2014/main" xmlns="" id="{958206DC-CAB6-483E-AC7E-C5AA65BEA0AB}"/>
                </a:ext>
              </a:extLst>
            </p:cNvPr>
            <p:cNvCxnSpPr>
              <a:cxnSpLocks/>
            </p:cNvCxnSpPr>
            <p:nvPr/>
          </p:nvCxnSpPr>
          <p:spPr>
            <a:xfrm>
              <a:off x="1811042" y="5204553"/>
              <a:ext cx="1023744" cy="709339"/>
            </a:xfrm>
            <a:prstGeom prst="line">
              <a:avLst/>
            </a:prstGeom>
            <a:ln w="161925" cmpd="tri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8" name="平行四辺形 497">
              <a:extLst>
                <a:ext uri="{FF2B5EF4-FFF2-40B4-BE49-F238E27FC236}">
                  <a16:creationId xmlns:a16="http://schemas.microsoft.com/office/drawing/2014/main" xmlns="" id="{4D03B62A-11ED-464F-91FB-67FCCC6E3750}"/>
                </a:ext>
              </a:extLst>
            </p:cNvPr>
            <p:cNvSpPr/>
            <p:nvPr/>
          </p:nvSpPr>
          <p:spPr>
            <a:xfrm rot="19339560">
              <a:off x="2335031" y="4775703"/>
              <a:ext cx="132884" cy="106232"/>
            </a:xfrm>
            <a:prstGeom prst="parallelogram">
              <a:avLst>
                <a:gd name="adj" fmla="val 3811"/>
              </a:avLst>
            </a:prstGeom>
            <a:solidFill>
              <a:srgbClr val="FF0000"/>
            </a:solidFill>
            <a:ln>
              <a:solidFill>
                <a:srgbClr val="604C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9" name="平行四辺形 498">
              <a:extLst>
                <a:ext uri="{FF2B5EF4-FFF2-40B4-BE49-F238E27FC236}">
                  <a16:creationId xmlns:a16="http://schemas.microsoft.com/office/drawing/2014/main" xmlns="" id="{6B979FCE-2D85-4E12-B89B-E5839E36F7D6}"/>
                </a:ext>
              </a:extLst>
            </p:cNvPr>
            <p:cNvSpPr/>
            <p:nvPr/>
          </p:nvSpPr>
          <p:spPr>
            <a:xfrm rot="19339560">
              <a:off x="2023132" y="4069815"/>
              <a:ext cx="57590" cy="56083"/>
            </a:xfrm>
            <a:prstGeom prst="parallelogram">
              <a:avLst>
                <a:gd name="adj" fmla="val 3811"/>
              </a:avLst>
            </a:prstGeom>
            <a:solidFill>
              <a:srgbClr val="FFC000"/>
            </a:solidFill>
            <a:ln>
              <a:solidFill>
                <a:srgbClr val="604C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0" name="平行四辺形 499">
              <a:extLst>
                <a:ext uri="{FF2B5EF4-FFF2-40B4-BE49-F238E27FC236}">
                  <a16:creationId xmlns:a16="http://schemas.microsoft.com/office/drawing/2014/main" xmlns="" id="{8CF15E7B-3A48-405E-A8E1-C9C7ECDA3B84}"/>
                </a:ext>
              </a:extLst>
            </p:cNvPr>
            <p:cNvSpPr/>
            <p:nvPr/>
          </p:nvSpPr>
          <p:spPr>
            <a:xfrm rot="19339560">
              <a:off x="2522359" y="4981396"/>
              <a:ext cx="57590" cy="56083"/>
            </a:xfrm>
            <a:prstGeom prst="parallelogram">
              <a:avLst>
                <a:gd name="adj" fmla="val 3811"/>
              </a:avLst>
            </a:prstGeom>
            <a:solidFill>
              <a:srgbClr val="FFC000"/>
            </a:solidFill>
            <a:ln>
              <a:solidFill>
                <a:srgbClr val="604C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01" name="図 500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xmlns="" id="{6934C517-A5D4-4B07-9FBA-4F83A8316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H="1">
              <a:off x="2117155" y="4183634"/>
              <a:ext cx="123565" cy="45719"/>
            </a:xfrm>
            <a:prstGeom prst="rect">
              <a:avLst/>
            </a:prstGeom>
          </p:spPr>
        </p:pic>
        <p:pic>
          <p:nvPicPr>
            <p:cNvPr id="502" name="図 501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xmlns="" id="{7CCD8B18-1E16-4B7D-8375-8314BF059FC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H="1">
              <a:off x="2206055" y="4361434"/>
              <a:ext cx="123565" cy="45719"/>
            </a:xfrm>
            <a:prstGeom prst="rect">
              <a:avLst/>
            </a:prstGeom>
          </p:spPr>
        </p:pic>
        <p:cxnSp>
          <p:nvCxnSpPr>
            <p:cNvPr id="503" name="直線コネクタ 502">
              <a:extLst>
                <a:ext uri="{FF2B5EF4-FFF2-40B4-BE49-F238E27FC236}">
                  <a16:creationId xmlns:a16="http://schemas.microsoft.com/office/drawing/2014/main" xmlns="" id="{8B849329-38C9-4A56-BE70-CF58BC70CCD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053844" y="5725885"/>
              <a:ext cx="492753" cy="20558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04" name="図 503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xmlns="" id="{6E12A43E-DCED-46E2-AB7C-6EEA60AF95D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H="1">
              <a:off x="2314367" y="5827075"/>
              <a:ext cx="123565" cy="45719"/>
            </a:xfrm>
            <a:prstGeom prst="rect">
              <a:avLst/>
            </a:prstGeom>
          </p:spPr>
        </p:pic>
        <p:sp>
          <p:nvSpPr>
            <p:cNvPr id="505" name="テキスト ボックス 504">
              <a:extLst>
                <a:ext uri="{FF2B5EF4-FFF2-40B4-BE49-F238E27FC236}">
                  <a16:creationId xmlns:a16="http://schemas.microsoft.com/office/drawing/2014/main" xmlns="" id="{F1C77A4C-63C3-499E-8DFD-1E4734A5EA36}"/>
                </a:ext>
              </a:extLst>
            </p:cNvPr>
            <p:cNvSpPr txBox="1">
              <a:spLocks/>
            </p:cNvSpPr>
            <p:nvPr/>
          </p:nvSpPr>
          <p:spPr>
            <a:xfrm>
              <a:off x="1638577" y="4063385"/>
              <a:ext cx="5404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b="1" dirty="0"/>
                <a:t>ファミリーマート</a:t>
              </a:r>
              <a:endParaRPr kumimoji="1" lang="ja-JP" altLang="en-US" sz="600" b="1" dirty="0"/>
            </a:p>
          </p:txBody>
        </p:sp>
        <p:pic>
          <p:nvPicPr>
            <p:cNvPr id="506" name="図 505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xmlns="" id="{96E7762E-836A-466B-8236-20A31345388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H="1">
              <a:off x="1654958" y="4784190"/>
              <a:ext cx="123565" cy="45719"/>
            </a:xfrm>
            <a:prstGeom prst="rect">
              <a:avLst/>
            </a:prstGeom>
          </p:spPr>
        </p:pic>
        <p:pic>
          <p:nvPicPr>
            <p:cNvPr id="507" name="図 506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xmlns="" id="{B9CFE9A5-FD5B-433D-8DD8-3DA02A05A6B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H="1">
              <a:off x="2625744" y="5116160"/>
              <a:ext cx="123565" cy="45719"/>
            </a:xfrm>
            <a:prstGeom prst="rect">
              <a:avLst/>
            </a:prstGeom>
          </p:spPr>
        </p:pic>
        <p:sp>
          <p:nvSpPr>
            <p:cNvPr id="508" name="テキスト ボックス 507">
              <a:extLst>
                <a:ext uri="{FF2B5EF4-FFF2-40B4-BE49-F238E27FC236}">
                  <a16:creationId xmlns:a16="http://schemas.microsoft.com/office/drawing/2014/main" xmlns="" id="{7433C486-F326-4FF1-A6F7-FC03E25F59A0}"/>
                </a:ext>
              </a:extLst>
            </p:cNvPr>
            <p:cNvSpPr txBox="1">
              <a:spLocks/>
            </p:cNvSpPr>
            <p:nvPr/>
          </p:nvSpPr>
          <p:spPr>
            <a:xfrm>
              <a:off x="1866434" y="4482066"/>
              <a:ext cx="5132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b="1" dirty="0"/>
                <a:t>パチンコトマト</a:t>
              </a:r>
              <a:endParaRPr kumimoji="1" lang="ja-JP" altLang="en-US" sz="700" b="1" dirty="0"/>
            </a:p>
          </p:txBody>
        </p:sp>
        <p:sp>
          <p:nvSpPr>
            <p:cNvPr id="509" name="テキスト ボックス 508">
              <a:extLst>
                <a:ext uri="{FF2B5EF4-FFF2-40B4-BE49-F238E27FC236}">
                  <a16:creationId xmlns:a16="http://schemas.microsoft.com/office/drawing/2014/main" xmlns="" id="{6528A544-982F-42DE-8758-FB029EACA14C}"/>
                </a:ext>
              </a:extLst>
            </p:cNvPr>
            <p:cNvSpPr txBox="1">
              <a:spLocks/>
            </p:cNvSpPr>
            <p:nvPr/>
          </p:nvSpPr>
          <p:spPr>
            <a:xfrm>
              <a:off x="2175897" y="4937582"/>
              <a:ext cx="495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b="1" dirty="0"/>
                <a:t>セブン　イレブン</a:t>
              </a:r>
              <a:endParaRPr kumimoji="1" lang="en-US" altLang="ja-JP" sz="700" b="1" dirty="0"/>
            </a:p>
          </p:txBody>
        </p:sp>
        <p:sp>
          <p:nvSpPr>
            <p:cNvPr id="510" name="吹き出し: 四角形 509">
              <a:extLst>
                <a:ext uri="{FF2B5EF4-FFF2-40B4-BE49-F238E27FC236}">
                  <a16:creationId xmlns:a16="http://schemas.microsoft.com/office/drawing/2014/main" xmlns="" id="{B088A3A4-5287-4B45-97F0-7BEE01429943}"/>
                </a:ext>
              </a:extLst>
            </p:cNvPr>
            <p:cNvSpPr/>
            <p:nvPr/>
          </p:nvSpPr>
          <p:spPr>
            <a:xfrm>
              <a:off x="2652898" y="4298798"/>
              <a:ext cx="484721" cy="447510"/>
            </a:xfrm>
            <a:prstGeom prst="wedgeRectCallout">
              <a:avLst>
                <a:gd name="adj1" fmla="val -93439"/>
                <a:gd name="adj2" fmla="val 61145"/>
              </a:avLst>
            </a:prstGeom>
            <a:noFill/>
            <a:ln>
              <a:solidFill>
                <a:srgbClr val="604C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1" name="テキスト ボックス 510">
              <a:extLst>
                <a:ext uri="{FF2B5EF4-FFF2-40B4-BE49-F238E27FC236}">
                  <a16:creationId xmlns:a16="http://schemas.microsoft.com/office/drawing/2014/main" xmlns="" id="{91C08678-9B5D-4559-AF37-50CDD9D714AC}"/>
                </a:ext>
              </a:extLst>
            </p:cNvPr>
            <p:cNvSpPr txBox="1"/>
            <p:nvPr/>
          </p:nvSpPr>
          <p:spPr>
            <a:xfrm>
              <a:off x="3241562" y="3496231"/>
              <a:ext cx="461665" cy="109912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800" dirty="0"/>
                <a:t>見学会場</a:t>
              </a:r>
            </a:p>
          </p:txBody>
        </p:sp>
        <p:cxnSp>
          <p:nvCxnSpPr>
            <p:cNvPr id="512" name="直線コネクタ 511">
              <a:extLst>
                <a:ext uri="{FF2B5EF4-FFF2-40B4-BE49-F238E27FC236}">
                  <a16:creationId xmlns:a16="http://schemas.microsoft.com/office/drawing/2014/main" xmlns="" id="{3F5A806A-5AE2-4168-9083-DE0349BA35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30322" y="5364978"/>
              <a:ext cx="757540" cy="62243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3" name="図 512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xmlns="" id="{FDE51138-1758-441E-8130-8B3F308B2E2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H="1">
              <a:off x="2571542" y="5379400"/>
              <a:ext cx="123565" cy="45719"/>
            </a:xfrm>
            <a:prstGeom prst="rect">
              <a:avLst/>
            </a:prstGeom>
          </p:spPr>
        </p:pic>
        <p:cxnSp>
          <p:nvCxnSpPr>
            <p:cNvPr id="514" name="直線コネクタ 513">
              <a:extLst>
                <a:ext uri="{FF2B5EF4-FFF2-40B4-BE49-F238E27FC236}">
                  <a16:creationId xmlns:a16="http://schemas.microsoft.com/office/drawing/2014/main" xmlns="" id="{E2224BE5-60F6-40A7-B097-336902AE02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66219" y="4969644"/>
              <a:ext cx="211055" cy="420679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" name="テキスト ボックス 514">
              <a:extLst>
                <a:ext uri="{FF2B5EF4-FFF2-40B4-BE49-F238E27FC236}">
                  <a16:creationId xmlns:a16="http://schemas.microsoft.com/office/drawing/2014/main" xmlns="" id="{E08653CC-F8BC-4AA2-ACBF-3C24A4F61504}"/>
                </a:ext>
              </a:extLst>
            </p:cNvPr>
            <p:cNvSpPr txBox="1">
              <a:spLocks/>
            </p:cNvSpPr>
            <p:nvPr/>
          </p:nvSpPr>
          <p:spPr>
            <a:xfrm>
              <a:off x="2982665" y="4738293"/>
              <a:ext cx="84721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b="1" dirty="0"/>
                <a:t>至</a:t>
              </a:r>
              <a:r>
                <a:rPr lang="ja-JP" altLang="en-US" sz="700" b="1" dirty="0"/>
                <a:t>　バスセンター</a:t>
              </a:r>
              <a:endParaRPr kumimoji="1" lang="en-US" altLang="ja-JP" sz="700" b="1" dirty="0"/>
            </a:p>
          </p:txBody>
        </p:sp>
        <p:grpSp>
          <p:nvGrpSpPr>
            <p:cNvPr id="516" name="Group 82">
              <a:extLst>
                <a:ext uri="{FF2B5EF4-FFF2-40B4-BE49-F238E27FC236}">
                  <a16:creationId xmlns:a16="http://schemas.microsoft.com/office/drawing/2014/main" xmlns="" id="{FF4EF65F-5178-47E7-A925-0D5533C13B4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4492438">
              <a:off x="2300605" y="4458136"/>
              <a:ext cx="145583" cy="45719"/>
              <a:chOff x="0" y="0"/>
              <a:chExt cx="42" cy="16"/>
            </a:xfrm>
          </p:grpSpPr>
          <p:sp>
            <p:nvSpPr>
              <p:cNvPr id="538" name="AutoShape 83">
                <a:extLst>
                  <a:ext uri="{FF2B5EF4-FFF2-40B4-BE49-F238E27FC236}">
                    <a16:creationId xmlns:a16="http://schemas.microsoft.com/office/drawing/2014/main" xmlns="" id="{228E5792-BCB7-4DDA-BF94-B7F841BF70D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42" cy="16"/>
              </a:xfrm>
              <a:prstGeom prst="roundRect">
                <a:avLst>
                  <a:gd name="adj" fmla="val 16667"/>
                </a:avLst>
              </a:prstGeom>
              <a:solidFill>
                <a:srgbClr xmlns:mc="http://schemas.openxmlformats.org/markup-compatibility/2006" xmlns:a14="http://schemas.microsoft.com/office/drawing/2010/main" val="0000FF" mc:Ignorable="a14" a14:legacySpreadsheetColorIndex="1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a14" a14:legacySpreadsheetColorIndex="6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9" name="AutoShape 84">
                <a:extLst>
                  <a:ext uri="{FF2B5EF4-FFF2-40B4-BE49-F238E27FC236}">
                    <a16:creationId xmlns:a16="http://schemas.microsoft.com/office/drawing/2014/main" xmlns="" id="{128B126F-B2DA-495D-B026-5023C4E9144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" y="2"/>
                <a:ext cx="32" cy="12"/>
              </a:xfrm>
              <a:prstGeom prst="rightArrow">
                <a:avLst>
                  <a:gd name="adj1" fmla="val 35898"/>
                  <a:gd name="adj2" fmla="val 70753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a14" a14:legacySpreadsheetColorIndex="64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517" name="Group 82">
              <a:extLst>
                <a:ext uri="{FF2B5EF4-FFF2-40B4-BE49-F238E27FC236}">
                  <a16:creationId xmlns:a16="http://schemas.microsoft.com/office/drawing/2014/main" xmlns="" id="{D88F4AC3-56CA-419E-BCB6-D6516764A69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4531452">
              <a:off x="2192655" y="4254936"/>
              <a:ext cx="145583" cy="45719"/>
              <a:chOff x="0" y="0"/>
              <a:chExt cx="42" cy="16"/>
            </a:xfrm>
          </p:grpSpPr>
          <p:sp>
            <p:nvSpPr>
              <p:cNvPr id="536" name="AutoShape 83">
                <a:extLst>
                  <a:ext uri="{FF2B5EF4-FFF2-40B4-BE49-F238E27FC236}">
                    <a16:creationId xmlns:a16="http://schemas.microsoft.com/office/drawing/2014/main" xmlns="" id="{B669231B-C117-4A86-A359-BCE30B8804C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42" cy="16"/>
              </a:xfrm>
              <a:prstGeom prst="roundRect">
                <a:avLst>
                  <a:gd name="adj" fmla="val 16667"/>
                </a:avLst>
              </a:prstGeom>
              <a:solidFill>
                <a:srgbClr xmlns:mc="http://schemas.openxmlformats.org/markup-compatibility/2006" xmlns:a14="http://schemas.microsoft.com/office/drawing/2010/main" val="0000FF" mc:Ignorable="a14" a14:legacySpreadsheetColorIndex="1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a14" a14:legacySpreadsheetColorIndex="6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7" name="AutoShape 84">
                <a:extLst>
                  <a:ext uri="{FF2B5EF4-FFF2-40B4-BE49-F238E27FC236}">
                    <a16:creationId xmlns:a16="http://schemas.microsoft.com/office/drawing/2014/main" xmlns="" id="{2A37B30B-916C-426F-BAE6-D922F4A8011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" y="2"/>
                <a:ext cx="32" cy="12"/>
              </a:xfrm>
              <a:prstGeom prst="rightArrow">
                <a:avLst>
                  <a:gd name="adj1" fmla="val 35898"/>
                  <a:gd name="adj2" fmla="val 70753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a14" a14:legacySpreadsheetColorIndex="64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518" name="正方形/長方形 517">
              <a:extLst>
                <a:ext uri="{FF2B5EF4-FFF2-40B4-BE49-F238E27FC236}">
                  <a16:creationId xmlns:a16="http://schemas.microsoft.com/office/drawing/2014/main" xmlns="" id="{6BDA22ED-65D5-447F-8E7B-BE43537B95BA}"/>
                </a:ext>
              </a:extLst>
            </p:cNvPr>
            <p:cNvSpPr/>
            <p:nvPr/>
          </p:nvSpPr>
          <p:spPr>
            <a:xfrm rot="1806912">
              <a:off x="2440621" y="5461513"/>
              <a:ext cx="104691" cy="350741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9" name="テキスト ボックス 518">
              <a:extLst>
                <a:ext uri="{FF2B5EF4-FFF2-40B4-BE49-F238E27FC236}">
                  <a16:creationId xmlns:a16="http://schemas.microsoft.com/office/drawing/2014/main" xmlns="" id="{C09EA68A-24D9-451B-89AA-BBB4A798FC08}"/>
                </a:ext>
              </a:extLst>
            </p:cNvPr>
            <p:cNvSpPr txBox="1"/>
            <p:nvPr/>
          </p:nvSpPr>
          <p:spPr>
            <a:xfrm rot="1769099">
              <a:off x="2341805" y="5449386"/>
              <a:ext cx="292388" cy="381781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square" rtlCol="0">
              <a:spAutoFit/>
            </a:bodyPr>
            <a:lstStyle/>
            <a:p>
              <a:r>
                <a:rPr lang="ja-JP" altLang="en-US" sz="700" dirty="0"/>
                <a:t>明治橋</a:t>
              </a:r>
              <a:endParaRPr kumimoji="1" lang="ja-JP" altLang="en-US" sz="700" dirty="0"/>
            </a:p>
          </p:txBody>
        </p:sp>
        <p:sp>
          <p:nvSpPr>
            <p:cNvPr id="520" name="平行四辺形 519">
              <a:extLst>
                <a:ext uri="{FF2B5EF4-FFF2-40B4-BE49-F238E27FC236}">
                  <a16:creationId xmlns:a16="http://schemas.microsoft.com/office/drawing/2014/main" xmlns="" id="{34D23BC1-B27D-411F-B43C-875C4F84A129}"/>
                </a:ext>
              </a:extLst>
            </p:cNvPr>
            <p:cNvSpPr/>
            <p:nvPr/>
          </p:nvSpPr>
          <p:spPr>
            <a:xfrm rot="18472232">
              <a:off x="3054748" y="5612969"/>
              <a:ext cx="240110" cy="126845"/>
            </a:xfrm>
            <a:prstGeom prst="parallelogram">
              <a:avLst>
                <a:gd name="adj" fmla="val 3811"/>
              </a:avLst>
            </a:prstGeom>
            <a:solidFill>
              <a:srgbClr val="FFC000"/>
            </a:solidFill>
            <a:ln>
              <a:solidFill>
                <a:srgbClr val="604C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1" name="テキスト ボックス 520">
              <a:extLst>
                <a:ext uri="{FF2B5EF4-FFF2-40B4-BE49-F238E27FC236}">
                  <a16:creationId xmlns:a16="http://schemas.microsoft.com/office/drawing/2014/main" xmlns="" id="{90798E19-AD60-409B-B2A3-DC947BD49BFF}"/>
                </a:ext>
              </a:extLst>
            </p:cNvPr>
            <p:cNvSpPr txBox="1">
              <a:spLocks/>
            </p:cNvSpPr>
            <p:nvPr/>
          </p:nvSpPr>
          <p:spPr>
            <a:xfrm>
              <a:off x="3168383" y="5447461"/>
              <a:ext cx="60542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b="1" dirty="0"/>
                <a:t>ユニバース</a:t>
              </a:r>
              <a:endParaRPr kumimoji="1" lang="en-US" altLang="ja-JP" sz="700" b="1" dirty="0"/>
            </a:p>
          </p:txBody>
        </p:sp>
        <p:sp>
          <p:nvSpPr>
            <p:cNvPr id="522" name="テキスト ボックス 521">
              <a:extLst>
                <a:ext uri="{FF2B5EF4-FFF2-40B4-BE49-F238E27FC236}">
                  <a16:creationId xmlns:a16="http://schemas.microsoft.com/office/drawing/2014/main" xmlns="" id="{79838E7B-40EC-4634-9822-53EF3B926821}"/>
                </a:ext>
              </a:extLst>
            </p:cNvPr>
            <p:cNvSpPr txBox="1">
              <a:spLocks/>
            </p:cNvSpPr>
            <p:nvPr/>
          </p:nvSpPr>
          <p:spPr>
            <a:xfrm>
              <a:off x="3025935" y="5769991"/>
              <a:ext cx="62161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b="1" dirty="0"/>
                <a:t>至　南大橋</a:t>
              </a:r>
              <a:endParaRPr kumimoji="1" lang="en-US" altLang="ja-JP" sz="700" b="1" dirty="0"/>
            </a:p>
          </p:txBody>
        </p:sp>
        <p:sp>
          <p:nvSpPr>
            <p:cNvPr id="523" name="テキスト ボックス 522">
              <a:extLst>
                <a:ext uri="{FF2B5EF4-FFF2-40B4-BE49-F238E27FC236}">
                  <a16:creationId xmlns:a16="http://schemas.microsoft.com/office/drawing/2014/main" xmlns="" id="{7D6D2504-4E67-470E-9579-A067D157BEA0}"/>
                </a:ext>
              </a:extLst>
            </p:cNvPr>
            <p:cNvSpPr txBox="1">
              <a:spLocks/>
            </p:cNvSpPr>
            <p:nvPr/>
          </p:nvSpPr>
          <p:spPr>
            <a:xfrm>
              <a:off x="1431575" y="5297908"/>
              <a:ext cx="48266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b="1" dirty="0"/>
                <a:t>北上川</a:t>
              </a:r>
              <a:endParaRPr kumimoji="1" lang="en-US" altLang="ja-JP" sz="700" b="1" dirty="0"/>
            </a:p>
          </p:txBody>
        </p:sp>
        <p:cxnSp>
          <p:nvCxnSpPr>
            <p:cNvPr id="524" name="直線コネクタ 523">
              <a:extLst>
                <a:ext uri="{FF2B5EF4-FFF2-40B4-BE49-F238E27FC236}">
                  <a16:creationId xmlns:a16="http://schemas.microsoft.com/office/drawing/2014/main" xmlns="" id="{5DF489E2-F18B-41D4-A244-8DD644C166BB}"/>
                </a:ext>
              </a:extLst>
            </p:cNvPr>
            <p:cNvCxnSpPr/>
            <p:nvPr/>
          </p:nvCxnSpPr>
          <p:spPr>
            <a:xfrm>
              <a:off x="1663292" y="5097942"/>
              <a:ext cx="0" cy="20881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5" name="テキスト ボックス 524">
              <a:extLst>
                <a:ext uri="{FF2B5EF4-FFF2-40B4-BE49-F238E27FC236}">
                  <a16:creationId xmlns:a16="http://schemas.microsoft.com/office/drawing/2014/main" xmlns="" id="{7F607B78-D266-4AA7-98C9-DA5A7C5C1890}"/>
                </a:ext>
              </a:extLst>
            </p:cNvPr>
            <p:cNvSpPr txBox="1"/>
            <p:nvPr/>
          </p:nvSpPr>
          <p:spPr>
            <a:xfrm>
              <a:off x="1968126" y="3555792"/>
              <a:ext cx="482894" cy="200055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rtlCol="0">
              <a:spAutoFit/>
            </a:bodyPr>
            <a:lstStyle/>
            <a:p>
              <a:r>
                <a:rPr lang="ja-JP" altLang="en-US" sz="700" b="1" dirty="0"/>
                <a:t>明治橋</a:t>
              </a:r>
              <a:endParaRPr kumimoji="1" lang="ja-JP" altLang="en-US" sz="700" b="1" dirty="0"/>
            </a:p>
          </p:txBody>
        </p:sp>
        <p:sp>
          <p:nvSpPr>
            <p:cNvPr id="526" name="正方形/長方形 525">
              <a:extLst>
                <a:ext uri="{FF2B5EF4-FFF2-40B4-BE49-F238E27FC236}">
                  <a16:creationId xmlns:a16="http://schemas.microsoft.com/office/drawing/2014/main" xmlns="" id="{2E11390E-088A-430A-93E5-74E33C9DC77E}"/>
                </a:ext>
              </a:extLst>
            </p:cNvPr>
            <p:cNvSpPr/>
            <p:nvPr/>
          </p:nvSpPr>
          <p:spPr>
            <a:xfrm rot="20238432">
              <a:off x="1985336" y="3899677"/>
              <a:ext cx="104691" cy="10928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27" name="図 526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xmlns="" id="{FF852A59-E180-445F-98A1-41D364F62B6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H="1">
              <a:off x="2006030" y="3993134"/>
              <a:ext cx="123565" cy="45719"/>
            </a:xfrm>
            <a:prstGeom prst="rect">
              <a:avLst/>
            </a:prstGeom>
          </p:spPr>
        </p:pic>
        <p:cxnSp>
          <p:nvCxnSpPr>
            <p:cNvPr id="528" name="直線コネクタ 527">
              <a:extLst>
                <a:ext uri="{FF2B5EF4-FFF2-40B4-BE49-F238E27FC236}">
                  <a16:creationId xmlns:a16="http://schemas.microsoft.com/office/drawing/2014/main" xmlns="" id="{3B1A3548-6FB4-4CC7-A40A-EA905C981293}"/>
                </a:ext>
              </a:extLst>
            </p:cNvPr>
            <p:cNvCxnSpPr>
              <a:cxnSpLocks/>
            </p:cNvCxnSpPr>
            <p:nvPr/>
          </p:nvCxnSpPr>
          <p:spPr>
            <a:xfrm>
              <a:off x="1516963" y="3709398"/>
              <a:ext cx="458824" cy="138611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直線コネクタ 528">
              <a:extLst>
                <a:ext uri="{FF2B5EF4-FFF2-40B4-BE49-F238E27FC236}">
                  <a16:creationId xmlns:a16="http://schemas.microsoft.com/office/drawing/2014/main" xmlns="" id="{96134BD5-3448-4022-854B-7F60AC1D1E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24781" y="3730886"/>
              <a:ext cx="356966" cy="12691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直線コネクタ 529">
              <a:extLst>
                <a:ext uri="{FF2B5EF4-FFF2-40B4-BE49-F238E27FC236}">
                  <a16:creationId xmlns:a16="http://schemas.microsoft.com/office/drawing/2014/main" xmlns="" id="{5C829082-CAC5-4766-A1BC-D468B0C38D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46285" y="3743181"/>
              <a:ext cx="67054" cy="2036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31" name="図 530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xmlns="" id="{6EF368D4-D8E0-422C-ABDC-598E5F30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H="1">
              <a:off x="1926502" y="3825481"/>
              <a:ext cx="123565" cy="45719"/>
            </a:xfrm>
            <a:prstGeom prst="rect">
              <a:avLst/>
            </a:prstGeom>
          </p:spPr>
        </p:pic>
        <p:sp>
          <p:nvSpPr>
            <p:cNvPr id="532" name="吹き出し: 四角形 531">
              <a:extLst>
                <a:ext uri="{FF2B5EF4-FFF2-40B4-BE49-F238E27FC236}">
                  <a16:creationId xmlns:a16="http://schemas.microsoft.com/office/drawing/2014/main" xmlns="" id="{4BDF146B-A9DA-43C9-A061-896AE9103C26}"/>
                </a:ext>
              </a:extLst>
            </p:cNvPr>
            <p:cNvSpPr/>
            <p:nvPr/>
          </p:nvSpPr>
          <p:spPr>
            <a:xfrm>
              <a:off x="2661668" y="4300660"/>
              <a:ext cx="468034" cy="442620"/>
            </a:xfrm>
            <a:prstGeom prst="wedgeRectCallout">
              <a:avLst>
                <a:gd name="adj1" fmla="val -93948"/>
                <a:gd name="adj2" fmla="val 5791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3" name="テキスト ボックス 532">
              <a:extLst>
                <a:ext uri="{FF2B5EF4-FFF2-40B4-BE49-F238E27FC236}">
                  <a16:creationId xmlns:a16="http://schemas.microsoft.com/office/drawing/2014/main" xmlns="" id="{8E0DB4FD-A7A7-4AED-AADC-F64930E5802B}"/>
                </a:ext>
              </a:extLst>
            </p:cNvPr>
            <p:cNvSpPr txBox="1"/>
            <p:nvPr/>
          </p:nvSpPr>
          <p:spPr>
            <a:xfrm>
              <a:off x="2664164" y="4307941"/>
              <a:ext cx="468035" cy="43088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</a:rPr>
                <a:t>見学会場</a:t>
              </a:r>
            </a:p>
          </p:txBody>
        </p:sp>
        <p:sp>
          <p:nvSpPr>
            <p:cNvPr id="534" name="テキスト ボックス 533">
              <a:extLst>
                <a:ext uri="{FF2B5EF4-FFF2-40B4-BE49-F238E27FC236}">
                  <a16:creationId xmlns:a16="http://schemas.microsoft.com/office/drawing/2014/main" xmlns="" id="{E34A2A56-E737-4B19-A71C-6381F5BD22DF}"/>
                </a:ext>
              </a:extLst>
            </p:cNvPr>
            <p:cNvSpPr txBox="1">
              <a:spLocks/>
            </p:cNvSpPr>
            <p:nvPr/>
          </p:nvSpPr>
          <p:spPr>
            <a:xfrm>
              <a:off x="1266475" y="4015208"/>
              <a:ext cx="48266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b="1" dirty="0"/>
                <a:t>中津川</a:t>
              </a:r>
              <a:endParaRPr kumimoji="1" lang="en-US" altLang="ja-JP" sz="700" b="1" dirty="0"/>
            </a:p>
          </p:txBody>
        </p:sp>
        <p:cxnSp>
          <p:nvCxnSpPr>
            <p:cNvPr id="535" name="直線コネクタ 534">
              <a:extLst>
                <a:ext uri="{FF2B5EF4-FFF2-40B4-BE49-F238E27FC236}">
                  <a16:creationId xmlns:a16="http://schemas.microsoft.com/office/drawing/2014/main" xmlns="" id="{4AA48D70-C5CD-4A7A-A784-1B28E1CC6454}"/>
                </a:ext>
              </a:extLst>
            </p:cNvPr>
            <p:cNvCxnSpPr>
              <a:cxnSpLocks/>
            </p:cNvCxnSpPr>
            <p:nvPr/>
          </p:nvCxnSpPr>
          <p:spPr>
            <a:xfrm>
              <a:off x="1504542" y="3857144"/>
              <a:ext cx="0" cy="1741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4" name="直線コネクタ 543">
            <a:extLst>
              <a:ext uri="{FF2B5EF4-FFF2-40B4-BE49-F238E27FC236}">
                <a16:creationId xmlns:a16="http://schemas.microsoft.com/office/drawing/2014/main" xmlns="" id="{0E09264C-D41E-438B-86EB-BAB515E4E27C}"/>
              </a:ext>
            </a:extLst>
          </p:cNvPr>
          <p:cNvCxnSpPr>
            <a:cxnSpLocks/>
          </p:cNvCxnSpPr>
          <p:nvPr/>
        </p:nvCxnSpPr>
        <p:spPr>
          <a:xfrm flipH="1">
            <a:off x="4207738" y="9613421"/>
            <a:ext cx="795020" cy="331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 descr="屋内, 部屋, 建物, 天井 が含まれている画像&#10;&#10;自動的に生成された説明">
            <a:extLst>
              <a:ext uri="{FF2B5EF4-FFF2-40B4-BE49-F238E27FC236}">
                <a16:creationId xmlns:a16="http://schemas.microsoft.com/office/drawing/2014/main" xmlns="" id="{6B905EEF-0812-4A3F-885C-EEC6CB80971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4" y="3768332"/>
            <a:ext cx="1600387" cy="2844021"/>
          </a:xfrm>
          <a:prstGeom prst="rect">
            <a:avLst/>
          </a:prstGeom>
        </p:spPr>
      </p:pic>
      <p:pic>
        <p:nvPicPr>
          <p:cNvPr id="9" name="図 8" descr="屋内, 窓, テーブル, 建物 が含まれている画像&#10;&#10;自動的に生成された説明">
            <a:extLst>
              <a:ext uri="{FF2B5EF4-FFF2-40B4-BE49-F238E27FC236}">
                <a16:creationId xmlns:a16="http://schemas.microsoft.com/office/drawing/2014/main" xmlns="" id="{067AC07B-3692-45B0-B06C-16FF67B99A6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581" y="3773863"/>
            <a:ext cx="1600386" cy="284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87606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1952</TotalTime>
  <Words>186</Words>
  <Application>Microsoft Office PowerPoint</Application>
  <PresentationFormat>ユーザー設定</PresentationFormat>
  <Paragraphs>45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renov</cp:lastModifiedBy>
  <cp:revision>194</cp:revision>
  <cp:lastPrinted>2020-07-06T00:46:07Z</cp:lastPrinted>
  <dcterms:created xsi:type="dcterms:W3CDTF">2013-08-07T01:16:52Z</dcterms:created>
  <dcterms:modified xsi:type="dcterms:W3CDTF">2020-07-06T03:14:13Z</dcterms:modified>
</cp:coreProperties>
</file>